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20_DEFEE8F1.xml" ContentType="application/vnd.ms-powerpoint.comments+xml"/>
  <Override PartName="/ppt/comments/modernComment_101_3C951ED6.xml" ContentType="application/vnd.ms-powerpoint.comments+xml"/>
  <Override PartName="/ppt/comments/modernComment_103_75009F96.xml" ContentType="application/vnd.ms-powerpoint.comments+xml"/>
  <Override PartName="/ppt/comments/modernComment_11C_B3DD9BE6.xml" ContentType="application/vnd.ms-powerpoint.comments+xml"/>
  <Override PartName="/ppt/comments/modernComment_11F_129BDFF1.xml" ContentType="application/vnd.ms-powerpoint.comments+xml"/>
  <Override PartName="/ppt/comments/modernComment_12C_57B154B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2" r:id="rId4"/>
    <p:sldId id="257" r:id="rId5"/>
    <p:sldId id="258" r:id="rId6"/>
    <p:sldId id="296" r:id="rId7"/>
    <p:sldId id="290" r:id="rId8"/>
    <p:sldId id="259" r:id="rId9"/>
    <p:sldId id="294" r:id="rId10"/>
    <p:sldId id="284" r:id="rId11"/>
    <p:sldId id="299" r:id="rId12"/>
    <p:sldId id="295" r:id="rId13"/>
    <p:sldId id="298" r:id="rId14"/>
    <p:sldId id="291" r:id="rId15"/>
    <p:sldId id="287" r:id="rId16"/>
    <p:sldId id="300" r:id="rId17"/>
    <p:sldId id="301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FIN" id="{A155A76E-2B94-4664-8CA1-F5443E2ED649}">
          <p14:sldIdLst>
            <p14:sldId id="256"/>
            <p14:sldId id="288"/>
            <p14:sldId id="292"/>
            <p14:sldId id="257"/>
            <p14:sldId id="258"/>
            <p14:sldId id="296"/>
          </p14:sldIdLst>
        </p14:section>
        <p14:section name="Project" id="{190AB34C-73EF-43A3-880C-9D2B426EF460}">
          <p14:sldIdLst>
            <p14:sldId id="290"/>
            <p14:sldId id="259"/>
            <p14:sldId id="294"/>
            <p14:sldId id="284"/>
            <p14:sldId id="299"/>
            <p14:sldId id="295"/>
            <p14:sldId id="298"/>
            <p14:sldId id="291"/>
            <p14:sldId id="287"/>
            <p14:sldId id="300"/>
            <p14:sldId id="301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2EFA0C-BC63-666A-928C-95758963D672}" name="Chen, Kai (GSFC-6730)[Intern]" initials="CK(6" userId="S::kchen19@ndc.nasa.gov::864f8a0f-8fa7-442a-a546-8025e9cb5f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1_3C951E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537AF4-0C6C-4B0D-806A-894E3DC2697A}" authorId="{122EFA0C-BC63-666A-928C-95758963D672}" created="2024-07-10T18:38:35.1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16405718" sldId="257"/>
      <ac:spMk id="18" creationId="{E368FCE8-2231-BDD7-C32F-FC5859801684}"/>
      <ac:txMk cp="0" len="32">
        <ac:context len="229" hash="973931258"/>
      </ac:txMk>
    </ac:txMkLst>
    <p188:pos x="5017851" y="1170494"/>
    <p188:txBody>
      <a:bodyPr/>
      <a:lstStyle/>
      <a:p>
        <a:r>
          <a:rPr lang="en-US"/>
          <a:t>• The slides stand on their own: one can understand the story by reading them
• The speaker tells the same story of the slides with interesting details
• The speaker interacts with the slide, points to text and explains the figures
• The audience gets the same information: orally and visually
• The speaker-slide interaction is a "dance/partnership", not a "competition"
• A good "rule of thumb" is to spend —1 minute at each slide (average)
• Talk looking at your audience, having a conversation, to engage them</a:t>
        </a:r>
      </a:p>
    </p188:txBody>
  </p188:cm>
</p188:cmLst>
</file>

<file path=ppt/comments/modernComment_103_75009F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7DB715-2E06-47B2-894B-AB03CEDA8C76}" authorId="{122EFA0C-BC63-666A-928C-95758963D672}" created="2024-07-11T20:26:34.7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62975126" sldId="259"/>
      <ac:grpSpMk id="5" creationId="{D3A74825-F7AF-E35C-8EAF-979FCEE82AC7}"/>
    </ac:deMkLst>
    <p188:txBody>
      <a:bodyPr/>
      <a:lstStyle/>
      <a:p>
        <a:r>
          <a:rPr lang="en-US"/>
          <a:t>Be able to explain what DST is and why we think we know there's a storm when DST goes down</a:t>
        </a:r>
      </a:p>
    </p188:txBody>
  </p188:cm>
</p188:cmLst>
</file>

<file path=ppt/comments/modernComment_11C_B3DD9B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C22AEE-4A54-4F8A-8BCF-0B3BD34A638A}" authorId="{122EFA0C-BC63-666A-928C-95758963D672}" created="2024-07-19T18:22:26.6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17645030" sldId="284"/>
      <ac:picMk id="4" creationId="{8A7AD190-C19A-B38D-D7FE-ECBB89BE38EF}"/>
    </ac:deMkLst>
    <p188:txBody>
      <a:bodyPr/>
      <a:lstStyle/>
      <a:p>
        <a:r>
          <a:rPr lang="en-US"/>
          <a:t>Crop off the edges and make your own labels</a:t>
        </a:r>
      </a:p>
    </p188:txBody>
  </p188:cm>
  <p188:cm id="{9391E28A-9F87-4869-B77C-399C55107496}" authorId="{122EFA0C-BC63-666A-928C-95758963D672}" created="2024-07-19T21:21:55.0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17645030" sldId="284"/>
      <ac:picMk id="4" creationId="{8A7AD190-C19A-B38D-D7FE-ECBB89BE38EF}"/>
    </ac:deMkLst>
    <p188:replyLst>
      <p188:reply id="{DDB11A7C-FCE6-4246-9E02-8958131C4E72}" authorId="{122EFA0C-BC63-666A-928C-95758963D672}" created="2024-07-19T21:22:32.147">
        <p188:txBody>
          <a:bodyPr/>
          <a:lstStyle/>
          <a:p>
            <a:r>
              <a:rPr lang="en-US"/>
              <a:t>The more precipitating of a particle, the more likely they are to get loss/precipitating towards the Earth's atmosphere</a:t>
            </a:r>
          </a:p>
        </p188:txBody>
      </p188:reply>
      <p188:reply id="{D2F6D023-1A80-409C-8C94-EA9D89087C3A}" authorId="{122EFA0C-BC63-666A-928C-95758963D672}" created="2024-07-19T21:24:06.437">
        <p188:txBody>
          <a:bodyPr/>
          <a:lstStyle/>
          <a:p>
            <a:r>
              <a:rPr lang="en-US"/>
              <a:t>The closer the ratio is to 1, that means the pitch angle of the particle is most likely to go towards the atmosphere and become loss, aka precipitating particles</a:t>
            </a:r>
          </a:p>
        </p188:txBody>
      </p188:reply>
    </p188:replyLst>
    <p188:txBody>
      <a:bodyPr/>
      <a:lstStyle/>
      <a:p>
        <a:r>
          <a:rPr lang="en-US"/>
          <a:t>The more perpendicular force, the more gyrating the (perpendicular) means the particle is more likely to stay trapped in the magnetic field.</a:t>
        </a:r>
      </a:p>
    </p188:txBody>
  </p188:cm>
</p188:cmLst>
</file>

<file path=ppt/comments/modernComment_11F_129BDF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A3CD46-4EE4-4B01-B50E-694CD5EE6C1B}" authorId="{122EFA0C-BC63-666A-928C-95758963D672}" status="resolved" created="2024-07-11T20:19:50.74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2205297" sldId="287"/>
      <ac:spMk id="3" creationId="{DB727D4D-359D-9444-3656-8510701C983D}"/>
      <ac:txMk cp="45" len="7">
        <ac:context len="233" hash="694937392"/>
      </ac:txMk>
    </ac:txMkLst>
    <p188:pos x="8801911" y="664656"/>
    <p188:txBody>
      <a:bodyPr/>
      <a:lstStyle/>
      <a:p>
        <a:r>
          <a:rPr lang="en-US"/>
          <a:t>Include last name</a:t>
        </a:r>
      </a:p>
    </p188:txBody>
  </p188:cm>
  <p188:cm id="{56E6B479-5EA9-4013-97E2-58FAED76441F}" authorId="{122EFA0C-BC63-666A-928C-95758963D672}" status="resolved" created="2024-07-11T20:27:07.75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2205297" sldId="287"/>
      <ac:spMk id="3" creationId="{DB727D4D-359D-9444-3656-8510701C983D}"/>
      <ac:txMk cp="214" len="18">
        <ac:context len="233" hash="694937392"/>
      </ac:txMk>
    </ac:txMkLst>
    <p188:pos x="6798013" y="2707464"/>
    <p188:txBody>
      <a:bodyPr/>
      <a:lstStyle/>
      <a:p>
        <a:r>
          <a:rPr lang="en-US"/>
          <a:t>Perhaps mention Colin Wilkins</a:t>
        </a:r>
      </a:p>
    </p188:txBody>
  </p188:cm>
</p188:cmLst>
</file>

<file path=ppt/comments/modernComment_120_DEFEE8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780D9-CD78-44C6-AA13-6B39757A8CF7}" authorId="{122EFA0C-BC63-666A-928C-95758963D672}" created="2024-07-19T21:16:16.2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41247729" sldId="288"/>
      <ac:spMk id="2" creationId="{D95DD8E6-0ACB-E32A-2C80-BA8C1D3CB007}"/>
      <ac:txMk cp="15" len="5">
        <ac:context len="22" hash="2731669885"/>
      </ac:txMk>
    </ac:txMkLst>
    <p188:pos x="5280498" y="597913"/>
    <p188:txBody>
      <a:bodyPr/>
      <a:lstStyle/>
      <a:p>
        <a:r>
          <a:rPr lang="en-US"/>
          <a:t>Good to know:
The satellites will spin like a hammer rotating head over handle every 3 seconds to be able to capture the full range of electron pitch angles.</a:t>
        </a:r>
      </a:p>
    </p188:txBody>
  </p188:cm>
</p188:cmLst>
</file>

<file path=ppt/comments/modernComment_12C_57B154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E58C83-6BF2-324F-AF5E-91BF63FB3690}" authorId="{122EFA0C-BC63-666A-928C-95758963D672}" created="2024-07-19T18:22:26.6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02053144" sldId="300"/>
      <ac:picMk id="4" creationId="{8A7AD190-C19A-B38D-D7FE-ECBB89BE38EF}"/>
    </ac:deMkLst>
    <p188:txBody>
      <a:bodyPr/>
      <a:lstStyle/>
      <a:p>
        <a:r>
          <a:rPr lang="en-US"/>
          <a:t>Crop off the edges and make your own labels</a:t>
        </a:r>
      </a:p>
    </p188:txBody>
  </p188:cm>
  <p188:cm id="{0716EFC3-68C1-4140-A556-9063FE2B11B9}" authorId="{122EFA0C-BC63-666A-928C-95758963D672}" created="2024-07-19T21:21:55.0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02053144" sldId="300"/>
      <ac:picMk id="4" creationId="{8A7AD190-C19A-B38D-D7FE-ECBB89BE38EF}"/>
    </ac:deMkLst>
    <p188:replyLst>
      <p188:reply id="{DDB11A7C-FCE6-4246-9E02-8958131C4E72}" authorId="{122EFA0C-BC63-666A-928C-95758963D672}" created="2024-07-19T21:22:32.147">
        <p188:txBody>
          <a:bodyPr/>
          <a:lstStyle/>
          <a:p>
            <a:r>
              <a:rPr lang="en-US"/>
              <a:t>The more precipitating of a particle, the more likely they are to get loss/precipitating towards the Earth's atmosphere</a:t>
            </a:r>
          </a:p>
        </p188:txBody>
      </p188:reply>
      <p188:reply id="{D2F6D023-1A80-409C-8C94-EA9D89087C3A}" authorId="{122EFA0C-BC63-666A-928C-95758963D672}" created="2024-07-19T21:24:06.437">
        <p188:txBody>
          <a:bodyPr/>
          <a:lstStyle/>
          <a:p>
            <a:r>
              <a:rPr lang="en-US"/>
              <a:t>The closer the ratio is to 1, that means the pitch angle of the particle is most likely to go towards the atmosphere and become loss, aka precipitating particles</a:t>
            </a:r>
          </a:p>
        </p188:txBody>
      </p188:reply>
    </p188:replyLst>
    <p188:txBody>
      <a:bodyPr/>
      <a:lstStyle/>
      <a:p>
        <a:r>
          <a:rPr lang="en-US"/>
          <a:t>The more perpendicular force, the more gyrating the (perpendicular) means the particle is more likely to stay trapped in the magnetic field.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3826-4DD6-90AE-0287-11E876C7D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5AE23-D52B-2132-C0C9-E018A82A2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567DC-D0B6-EA27-CEBF-A9F5A145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E2976-5D1F-505B-749C-D2AAB614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95C23-02A7-B183-ABED-935941AE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A78C-1695-D943-B3B5-C0E8B9FD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B062E-28B8-8CF8-14FF-4E3CF0C7F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49A51-5AF1-C3BA-A87A-B83B2B08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65300-6377-07A7-41E9-5A34D6E8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20028-336D-DDF4-10BF-AA06609E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EDC2D-2DCA-1B35-56F2-786A1C8F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5900B-C0AD-0126-41CD-679C4368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14066-E291-78D6-3092-D5B7FD23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B5DB3-4B16-0A91-B3D4-E63220CE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04984-A060-9B43-BA2B-CB7943DD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369A-609B-A06B-E29D-A3C8892C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0DFA-C445-0F7C-D3EA-7B889EE1A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D0C57-9C52-E5E8-26D0-F92605DA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7608-9BFE-A721-B2A4-BC22E71E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78D10-559E-A21D-D173-CA48E9D5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4912-3880-C849-6509-91320E9C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52EF3-0E3F-F2E6-E6A6-D2E17C3B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BE86-946F-FFE1-A609-2784FE9A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01DD-5614-E61F-5F37-D1D9A75D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1437-BE81-52E5-82B5-2E685EB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2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4114-F678-8F73-ACFB-EFE3345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2396-60AB-5995-67E2-5D1EECCEE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22572-FB45-1113-A87A-C79EA63CF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83EED-DC89-6C07-F433-4592585D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A021D-5B99-8D1F-F079-872C7115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12CA-7C8D-BEAC-5EE5-2502056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71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6C46-FDB4-EEBC-575F-38C631BC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A82AE-A3CC-4617-3CA4-3592E5591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6E1E6-FAFE-0AE2-40F1-DC070EA3B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B1CFF-07A3-AC4F-A5D2-D28171E18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B36B7-58D1-5760-2386-E42BCF289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9B6C5-B125-7FCE-EC4A-5BE641EA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2963A-BD1C-05CE-7E6A-EA83088B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DF633-C041-2F93-98E5-5218CB7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4F7C-0CEF-C080-7416-F20DE382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3A0C0-1977-9035-5F66-BDEB31E3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00534-CD69-56E4-4048-D6222226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BE5B3-0A56-1BDF-3872-411EA0CD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E7003-EEE4-A93A-EF98-4A3F184D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394F1-815D-4E9E-169E-6EB34E40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76CA-AC3F-028F-49CF-B2AFCB8F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7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02B0-DF22-0603-4D0B-E09A6C9E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2EB86-C2CB-B621-428E-3034ACE88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153A5-7114-452F-3D49-B697D383B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5066-83A5-9608-DB6F-B8D20A6A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97D20-E886-DF62-1219-F3D9FCED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224F2-C880-7B4B-8FFB-FF3D2DC8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BB27-4B06-11BA-2E6B-7926C876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755142-8D62-43B8-7B0A-ADFB8D371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AEBBB-9EE7-8BEF-5061-DC6AE8001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0814B-90F3-6214-7523-8E29AB97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E983C-6C4E-CC40-E0BC-09C1BC61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CDE08-F54B-9139-CBA7-3461FD0E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FBFC0-87C3-91C9-35C5-D7623536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5A600-C0FD-15E0-CC72-E7BEC373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AA04-8AD5-FAAF-ABB9-5825AB70A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99B48-6754-4987-8947-84F937D71F35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58547-3B6A-CCF1-32AA-6DC7F40E9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C2DE-3FDB-5DB3-A997-FB55704FA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022E-693D-45C7-832B-4885C531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1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C_B3DD9B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129BDFF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2C_57B154B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8/10/relationships/comments" Target="../comments/modernComment_120_DEFEE8F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1_3C951ED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lfin.igpp.ucla.edu/instrum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3_75009F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earth surrounded by yellow, light green and blue lines representing the Van Allen Belts">
            <a:extLst>
              <a:ext uri="{FF2B5EF4-FFF2-40B4-BE49-F238E27FC236}">
                <a16:creationId xmlns:a16="http://schemas.microsoft.com/office/drawing/2014/main" id="{0357CBC2-03D7-793D-C43F-C60FC28C5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BD51A-8FC4-7C8B-1AFA-D171FF18A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ELFIN </a:t>
            </a:r>
            <a:r>
              <a:rPr lang="en-US" sz="4000" dirty="0">
                <a:solidFill>
                  <a:srgbClr val="FFFFFF"/>
                </a:solidFill>
                <a:effectLst>
                  <a:outerShdw blurRad="1524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Mission</a:t>
            </a:r>
          </a:p>
        </p:txBody>
      </p:sp>
      <p:sp>
        <p:nvSpPr>
          <p:cNvPr id="1055" name="Rectangle 1032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33C9C-0D5B-D0B4-3791-C21A30528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Brought to you by: Kai Chen | </a:t>
            </a:r>
            <a:r>
              <a:rPr lang="en-US" sz="1800" dirty="0">
                <a:solidFill>
                  <a:srgbClr val="FFFFFF"/>
                </a:solidFill>
                <a:effectLst>
                  <a:outerShdw blurRad="1524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University</a:t>
            </a:r>
            <a:r>
              <a:rPr lang="en-US" sz="1800" dirty="0">
                <a:solidFill>
                  <a:srgbClr val="FFFFFF"/>
                </a:solidFill>
              </a:rPr>
              <a:t> of Maryland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</a:rPr>
              <a:t>Mentored by Dr. Mei-Ching, Cristian, and Suk-Bin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0B9318-0BE9-CD4E-0BE1-FDA7BE3FA2F4}"/>
              </a:ext>
            </a:extLst>
          </p:cNvPr>
          <p:cNvSpPr txBox="1">
            <a:spLocks/>
          </p:cNvSpPr>
          <p:nvPr/>
        </p:nvSpPr>
        <p:spPr>
          <a:xfrm>
            <a:off x="8821271" y="6571119"/>
            <a:ext cx="3370710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“ELFIN”, NASA</a:t>
            </a:r>
          </a:p>
        </p:txBody>
      </p:sp>
    </p:spTree>
    <p:extLst>
      <p:ext uri="{BB962C8B-B14F-4D97-AF65-F5344CB8AC3E}">
        <p14:creationId xmlns:p14="http://schemas.microsoft.com/office/powerpoint/2010/main" val="3116602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DD7249-EF96-4141-4802-84BD28D956FF}"/>
              </a:ext>
            </a:extLst>
          </p:cNvPr>
          <p:cNvSpPr txBox="1">
            <a:spLocks/>
          </p:cNvSpPr>
          <p:nvPr/>
        </p:nvSpPr>
        <p:spPr>
          <a:xfrm>
            <a:off x="10024409" y="0"/>
            <a:ext cx="2167591" cy="286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Energetic Particle Detector for electrons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A7AD190-C19A-B38D-D7FE-ECBB89BE3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5042" r="2496" b="11562"/>
          <a:stretch/>
        </p:blipFill>
        <p:spPr>
          <a:xfrm>
            <a:off x="868047" y="992720"/>
            <a:ext cx="10867528" cy="556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565758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565758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565741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565741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81989-8310-75B8-F8F7-B711F36E5032}"/>
              </a:ext>
            </a:extLst>
          </p:cNvPr>
          <p:cNvSpPr txBox="1"/>
          <p:nvPr/>
        </p:nvSpPr>
        <p:spPr>
          <a:xfrm>
            <a:off x="-147217" y="1248334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05C2A-11A3-CC16-13A6-7DA7D6DCBD3F}"/>
              </a:ext>
            </a:extLst>
          </p:cNvPr>
          <p:cNvSpPr txBox="1"/>
          <p:nvPr/>
        </p:nvSpPr>
        <p:spPr>
          <a:xfrm>
            <a:off x="-91704" y="2314213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F0683-9407-9B86-9C65-93614A08192C}"/>
              </a:ext>
            </a:extLst>
          </p:cNvPr>
          <p:cNvSpPr txBox="1"/>
          <p:nvPr/>
        </p:nvSpPr>
        <p:spPr>
          <a:xfrm>
            <a:off x="-91704" y="3350029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7816E-5137-1247-EF98-A6EEF265AF94}"/>
              </a:ext>
            </a:extLst>
          </p:cNvPr>
          <p:cNvSpPr txBox="1"/>
          <p:nvPr/>
        </p:nvSpPr>
        <p:spPr>
          <a:xfrm>
            <a:off x="-91705" y="4391597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0C867-8ECE-DFFC-87A3-82007F1209E7}"/>
              </a:ext>
            </a:extLst>
          </p:cNvPr>
          <p:cNvSpPr txBox="1"/>
          <p:nvPr/>
        </p:nvSpPr>
        <p:spPr>
          <a:xfrm>
            <a:off x="-91705" y="567091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75CD4-F7FF-0133-9F33-F5E2EDB2525E}"/>
              </a:ext>
            </a:extLst>
          </p:cNvPr>
          <p:cNvSpPr txBox="1"/>
          <p:nvPr/>
        </p:nvSpPr>
        <p:spPr>
          <a:xfrm>
            <a:off x="811139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1B-6BF6-4172-2E60-81430148D80A}"/>
              </a:ext>
            </a:extLst>
          </p:cNvPr>
          <p:cNvSpPr txBox="1"/>
          <p:nvPr/>
        </p:nvSpPr>
        <p:spPr>
          <a:xfrm>
            <a:off x="2492872" y="648050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5F2A-AF66-9C01-8A37-632AC5523C53}"/>
              </a:ext>
            </a:extLst>
          </p:cNvPr>
          <p:cNvSpPr txBox="1"/>
          <p:nvPr/>
        </p:nvSpPr>
        <p:spPr>
          <a:xfrm>
            <a:off x="4205987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4B22C-D589-274D-6A8E-9D55038359B4}"/>
              </a:ext>
            </a:extLst>
          </p:cNvPr>
          <p:cNvSpPr txBox="1"/>
          <p:nvPr/>
        </p:nvSpPr>
        <p:spPr>
          <a:xfrm>
            <a:off x="5925107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F9EA5-0E3C-DBED-7CDA-47AE0DB83814}"/>
              </a:ext>
            </a:extLst>
          </p:cNvPr>
          <p:cNvSpPr txBox="1"/>
          <p:nvPr/>
        </p:nvSpPr>
        <p:spPr>
          <a:xfrm>
            <a:off x="9310307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8C7C1A-4442-E4B6-F0A3-5CA8C85E1299}"/>
              </a:ext>
            </a:extLst>
          </p:cNvPr>
          <p:cNvSpPr txBox="1"/>
          <p:nvPr/>
        </p:nvSpPr>
        <p:spPr>
          <a:xfrm>
            <a:off x="7638222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F82AD-F268-8A4B-1B71-F426875E4518}"/>
              </a:ext>
            </a:extLst>
          </p:cNvPr>
          <p:cNvSpPr txBox="1"/>
          <p:nvPr/>
        </p:nvSpPr>
        <p:spPr>
          <a:xfrm>
            <a:off x="-91705" y="645730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6F9407-2D6D-9528-5FD3-BE1C26976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 </a:t>
            </a:r>
            <a:r>
              <a:rPr lang="en-US" sz="2400" dirty="0"/>
              <a:t>(11:29:57 – 11:35:58)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1C030-A91B-C4E6-51EA-BD5D59A188D7}"/>
              </a:ext>
            </a:extLst>
          </p:cNvPr>
          <p:cNvSpPr txBox="1"/>
          <p:nvPr/>
        </p:nvSpPr>
        <p:spPr>
          <a:xfrm>
            <a:off x="2581597" y="620996"/>
            <a:ext cx="702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Electron-Flux, alt=351km, South Ascending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6D70D-D3B3-BF8F-0ACA-E7E47CE3D430}"/>
              </a:ext>
            </a:extLst>
          </p:cNvPr>
          <p:cNvSpPr txBox="1"/>
          <p:nvPr/>
        </p:nvSpPr>
        <p:spPr>
          <a:xfrm>
            <a:off x="-58858" y="5199222"/>
            <a:ext cx="1265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1B4EC"/>
                </a:solidFill>
              </a:rPr>
              <a:t>Sun / Shadow</a:t>
            </a:r>
            <a:endParaRPr lang="en-US" sz="900" dirty="0">
              <a:solidFill>
                <a:srgbClr val="01B4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450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DD7249-EF96-4141-4802-84BD28D956FF}"/>
              </a:ext>
            </a:extLst>
          </p:cNvPr>
          <p:cNvSpPr txBox="1">
            <a:spLocks/>
          </p:cNvSpPr>
          <p:nvPr/>
        </p:nvSpPr>
        <p:spPr>
          <a:xfrm>
            <a:off x="10024409" y="0"/>
            <a:ext cx="2167591" cy="286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Energetic Particle Detector for electrons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A7AD190-C19A-B38D-D7FE-ECBB89BE3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5042" r="46990" b="11562"/>
          <a:stretch/>
        </p:blipFill>
        <p:spPr>
          <a:xfrm>
            <a:off x="868047" y="992720"/>
            <a:ext cx="5586541" cy="5567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81989-8310-75B8-F8F7-B711F36E5032}"/>
              </a:ext>
            </a:extLst>
          </p:cNvPr>
          <p:cNvSpPr txBox="1"/>
          <p:nvPr/>
        </p:nvSpPr>
        <p:spPr>
          <a:xfrm>
            <a:off x="-147217" y="1248334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05C2A-11A3-CC16-13A6-7DA7D6DCBD3F}"/>
              </a:ext>
            </a:extLst>
          </p:cNvPr>
          <p:cNvSpPr txBox="1"/>
          <p:nvPr/>
        </p:nvSpPr>
        <p:spPr>
          <a:xfrm>
            <a:off x="-91704" y="2314213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F0683-9407-9B86-9C65-93614A08192C}"/>
              </a:ext>
            </a:extLst>
          </p:cNvPr>
          <p:cNvSpPr txBox="1"/>
          <p:nvPr/>
        </p:nvSpPr>
        <p:spPr>
          <a:xfrm>
            <a:off x="-91704" y="3350029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7816E-5137-1247-EF98-A6EEF265AF94}"/>
              </a:ext>
            </a:extLst>
          </p:cNvPr>
          <p:cNvSpPr txBox="1"/>
          <p:nvPr/>
        </p:nvSpPr>
        <p:spPr>
          <a:xfrm>
            <a:off x="-91705" y="4391597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0C867-8ECE-DFFC-87A3-82007F1209E7}"/>
              </a:ext>
            </a:extLst>
          </p:cNvPr>
          <p:cNvSpPr txBox="1"/>
          <p:nvPr/>
        </p:nvSpPr>
        <p:spPr>
          <a:xfrm>
            <a:off x="-91705" y="567091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75CD4-F7FF-0133-9F33-F5E2EDB2525E}"/>
              </a:ext>
            </a:extLst>
          </p:cNvPr>
          <p:cNvSpPr txBox="1"/>
          <p:nvPr/>
        </p:nvSpPr>
        <p:spPr>
          <a:xfrm>
            <a:off x="811139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1B-6BF6-4172-2E60-81430148D80A}"/>
              </a:ext>
            </a:extLst>
          </p:cNvPr>
          <p:cNvSpPr txBox="1"/>
          <p:nvPr/>
        </p:nvSpPr>
        <p:spPr>
          <a:xfrm>
            <a:off x="2492872" y="648050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5F2A-AF66-9C01-8A37-632AC5523C53}"/>
              </a:ext>
            </a:extLst>
          </p:cNvPr>
          <p:cNvSpPr txBox="1"/>
          <p:nvPr/>
        </p:nvSpPr>
        <p:spPr>
          <a:xfrm>
            <a:off x="4205987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4B22C-D589-274D-6A8E-9D55038359B4}"/>
              </a:ext>
            </a:extLst>
          </p:cNvPr>
          <p:cNvSpPr txBox="1"/>
          <p:nvPr/>
        </p:nvSpPr>
        <p:spPr>
          <a:xfrm>
            <a:off x="5925107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F82AD-F268-8A4B-1B71-F426875E4518}"/>
              </a:ext>
            </a:extLst>
          </p:cNvPr>
          <p:cNvSpPr txBox="1"/>
          <p:nvPr/>
        </p:nvSpPr>
        <p:spPr>
          <a:xfrm>
            <a:off x="-91705" y="645730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6F9407-2D6D-9528-5FD3-BE1C26976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 </a:t>
            </a:r>
            <a:r>
              <a:rPr lang="en-US" sz="2400" dirty="0"/>
              <a:t>(11:29:57 – 11:35:58)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1C030-A91B-C4E6-51EA-BD5D59A188D7}"/>
              </a:ext>
            </a:extLst>
          </p:cNvPr>
          <p:cNvSpPr txBox="1"/>
          <p:nvPr/>
        </p:nvSpPr>
        <p:spPr>
          <a:xfrm>
            <a:off x="2581597" y="620996"/>
            <a:ext cx="702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Electron-Flux, alt=351km, South Ascending</a:t>
            </a:r>
          </a:p>
        </p:txBody>
      </p:sp>
      <p:pic>
        <p:nvPicPr>
          <p:cNvPr id="1026" name="Picture 2" descr="Particle Precipitation - an overview | ScienceDirect Topics">
            <a:extLst>
              <a:ext uri="{FF2B5EF4-FFF2-40B4-BE49-F238E27FC236}">
                <a16:creationId xmlns:a16="http://schemas.microsoft.com/office/drawing/2014/main" id="{AF578DE4-6879-48E1-517C-160D7A2BA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6"/>
          <a:stretch/>
        </p:blipFill>
        <p:spPr bwMode="auto">
          <a:xfrm>
            <a:off x="7638222" y="992720"/>
            <a:ext cx="4197885" cy="28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rticle Precipitation - an overview | ScienceDirect Topics">
            <a:extLst>
              <a:ext uri="{FF2B5EF4-FFF2-40B4-BE49-F238E27FC236}">
                <a16:creationId xmlns:a16="http://schemas.microsoft.com/office/drawing/2014/main" id="{5100B2F0-CB19-D10E-87D5-2902EEF45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6"/>
          <a:stretch/>
        </p:blipFill>
        <p:spPr bwMode="auto">
          <a:xfrm>
            <a:off x="7511460" y="3510464"/>
            <a:ext cx="4197885" cy="28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8276EEDD-2809-EB38-F7C1-6D22AC27F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25" t="5042" r="2533" b="11562"/>
          <a:stretch/>
        </p:blipFill>
        <p:spPr>
          <a:xfrm>
            <a:off x="6454588" y="992720"/>
            <a:ext cx="515311" cy="55677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39C56F-0E87-2A06-E6FD-0973017A3690}"/>
              </a:ext>
            </a:extLst>
          </p:cNvPr>
          <p:cNvSpPr txBox="1"/>
          <p:nvPr/>
        </p:nvSpPr>
        <p:spPr>
          <a:xfrm rot="5400000">
            <a:off x="6766747" y="13512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21DFA9-099F-D62F-DF31-9C26E457327E}"/>
              </a:ext>
            </a:extLst>
          </p:cNvPr>
          <p:cNvSpPr txBox="1"/>
          <p:nvPr/>
        </p:nvSpPr>
        <p:spPr>
          <a:xfrm rot="5400000">
            <a:off x="6766747" y="2389968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6B316-16BE-18E6-950D-727DF682C4FE}"/>
              </a:ext>
            </a:extLst>
          </p:cNvPr>
          <p:cNvSpPr txBox="1"/>
          <p:nvPr/>
        </p:nvSpPr>
        <p:spPr>
          <a:xfrm rot="5400000">
            <a:off x="6766730" y="342866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C4003-8714-2A88-AB33-5A6092A97926}"/>
              </a:ext>
            </a:extLst>
          </p:cNvPr>
          <p:cNvSpPr txBox="1"/>
          <p:nvPr/>
        </p:nvSpPr>
        <p:spPr>
          <a:xfrm rot="5400000">
            <a:off x="6766730" y="446735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F11C40E-66AC-DDFC-237C-CEF309E25BED}"/>
              </a:ext>
            </a:extLst>
          </p:cNvPr>
          <p:cNvSpPr txBox="1">
            <a:spLocks/>
          </p:cNvSpPr>
          <p:nvPr/>
        </p:nvSpPr>
        <p:spPr>
          <a:xfrm>
            <a:off x="8821290" y="6571129"/>
            <a:ext cx="3370710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“Particle Precipitation”, ScienceDirect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35AA03-E036-0391-1EFD-2A61BF6797F0}"/>
              </a:ext>
            </a:extLst>
          </p:cNvPr>
          <p:cNvSpPr/>
          <p:nvPr/>
        </p:nvSpPr>
        <p:spPr>
          <a:xfrm>
            <a:off x="6454588" y="1023770"/>
            <a:ext cx="215625" cy="5466548"/>
          </a:xfrm>
          <a:prstGeom prst="rect">
            <a:avLst/>
          </a:prstGeom>
          <a:solidFill>
            <a:srgbClr val="FFFF00">
              <a:alpha val="30000"/>
            </a:srgbClr>
          </a:solidFill>
          <a:effectLst>
            <a:reflection stA="0" endPos="65000" dist="50800" dir="5400000" sy="-100000" algn="bl" rotWithShape="0"/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C2EA1C-69FA-813B-B555-F999BF028084}"/>
              </a:ext>
            </a:extLst>
          </p:cNvPr>
          <p:cNvCxnSpPr/>
          <p:nvPr/>
        </p:nvCxnSpPr>
        <p:spPr>
          <a:xfrm>
            <a:off x="6598024" y="6221506"/>
            <a:ext cx="493058" cy="338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5BD327-47F0-EE3F-CD3E-D0794E00D0E5}"/>
              </a:ext>
            </a:extLst>
          </p:cNvPr>
          <p:cNvSpPr txBox="1"/>
          <p:nvPr/>
        </p:nvSpPr>
        <p:spPr>
          <a:xfrm>
            <a:off x="6702490" y="6517202"/>
            <a:ext cx="1808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(this section is inaccurate)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88642E-9209-8872-3BDE-BB5DAC7EDEE6}"/>
              </a:ext>
            </a:extLst>
          </p:cNvPr>
          <p:cNvSpPr txBox="1"/>
          <p:nvPr/>
        </p:nvSpPr>
        <p:spPr>
          <a:xfrm>
            <a:off x="-58858" y="5199222"/>
            <a:ext cx="1265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1B4EC"/>
                </a:solidFill>
              </a:rPr>
              <a:t>Sun / Shadow</a:t>
            </a:r>
            <a:endParaRPr lang="en-US" sz="900" dirty="0">
              <a:solidFill>
                <a:srgbClr val="01B4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3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timeline&#10;&#10;Description automatically generated">
            <a:extLst>
              <a:ext uri="{FF2B5EF4-FFF2-40B4-BE49-F238E27FC236}">
                <a16:creationId xmlns:a16="http://schemas.microsoft.com/office/drawing/2014/main" id="{889F9796-1E3F-8B3A-96C8-AAF6C8C60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5084" r="2508" b="11908"/>
          <a:stretch/>
        </p:blipFill>
        <p:spPr>
          <a:xfrm>
            <a:off x="868044" y="986713"/>
            <a:ext cx="10867496" cy="555373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DD7249-EF96-4141-4802-84BD28D956FF}"/>
              </a:ext>
            </a:extLst>
          </p:cNvPr>
          <p:cNvSpPr txBox="1">
            <a:spLocks/>
          </p:cNvSpPr>
          <p:nvPr/>
        </p:nvSpPr>
        <p:spPr>
          <a:xfrm>
            <a:off x="10024409" y="0"/>
            <a:ext cx="2167591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Energetic Particle Detector for 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565758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565758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565741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565741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0C867-8ECE-DFFC-87A3-82007F1209E7}"/>
              </a:ext>
            </a:extLst>
          </p:cNvPr>
          <p:cNvSpPr txBox="1"/>
          <p:nvPr/>
        </p:nvSpPr>
        <p:spPr>
          <a:xfrm>
            <a:off x="-91705" y="567091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75CD4-F7FF-0133-9F33-F5E2EDB2525E}"/>
              </a:ext>
            </a:extLst>
          </p:cNvPr>
          <p:cNvSpPr txBox="1"/>
          <p:nvPr/>
        </p:nvSpPr>
        <p:spPr>
          <a:xfrm>
            <a:off x="811139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1B-6BF6-4172-2E60-81430148D80A}"/>
              </a:ext>
            </a:extLst>
          </p:cNvPr>
          <p:cNvSpPr txBox="1"/>
          <p:nvPr/>
        </p:nvSpPr>
        <p:spPr>
          <a:xfrm>
            <a:off x="2492872" y="648050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5F2A-AF66-9C01-8A37-632AC5523C53}"/>
              </a:ext>
            </a:extLst>
          </p:cNvPr>
          <p:cNvSpPr txBox="1"/>
          <p:nvPr/>
        </p:nvSpPr>
        <p:spPr>
          <a:xfrm>
            <a:off x="4205987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4B22C-D589-274D-6A8E-9D55038359B4}"/>
              </a:ext>
            </a:extLst>
          </p:cNvPr>
          <p:cNvSpPr txBox="1"/>
          <p:nvPr/>
        </p:nvSpPr>
        <p:spPr>
          <a:xfrm>
            <a:off x="5925107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F9EA5-0E3C-DBED-7CDA-47AE0DB83814}"/>
              </a:ext>
            </a:extLst>
          </p:cNvPr>
          <p:cNvSpPr txBox="1"/>
          <p:nvPr/>
        </p:nvSpPr>
        <p:spPr>
          <a:xfrm>
            <a:off x="9310307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8C7C1A-4442-E4B6-F0A3-5CA8C85E1299}"/>
              </a:ext>
            </a:extLst>
          </p:cNvPr>
          <p:cNvSpPr txBox="1"/>
          <p:nvPr/>
        </p:nvSpPr>
        <p:spPr>
          <a:xfrm>
            <a:off x="7638222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F82AD-F268-8A4B-1B71-F426875E4518}"/>
              </a:ext>
            </a:extLst>
          </p:cNvPr>
          <p:cNvSpPr txBox="1"/>
          <p:nvPr/>
        </p:nvSpPr>
        <p:spPr>
          <a:xfrm>
            <a:off x="-91705" y="645730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B9E4C-119F-EB89-B220-2D3643B21242}"/>
              </a:ext>
            </a:extLst>
          </p:cNvPr>
          <p:cNvSpPr txBox="1"/>
          <p:nvPr/>
        </p:nvSpPr>
        <p:spPr>
          <a:xfrm>
            <a:off x="-147217" y="1248334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68DC8-0F3F-E815-6DCC-88713C1E5D31}"/>
              </a:ext>
            </a:extLst>
          </p:cNvPr>
          <p:cNvSpPr txBox="1"/>
          <p:nvPr/>
        </p:nvSpPr>
        <p:spPr>
          <a:xfrm>
            <a:off x="-91704" y="2314213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E216F-6002-BF0B-25B3-0BC5B282770C}"/>
              </a:ext>
            </a:extLst>
          </p:cNvPr>
          <p:cNvSpPr txBox="1"/>
          <p:nvPr/>
        </p:nvSpPr>
        <p:spPr>
          <a:xfrm>
            <a:off x="-91704" y="3350029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0AFDE-0B3C-FEBB-E0A9-D765AEBAED84}"/>
              </a:ext>
            </a:extLst>
          </p:cNvPr>
          <p:cNvSpPr txBox="1"/>
          <p:nvPr/>
        </p:nvSpPr>
        <p:spPr>
          <a:xfrm>
            <a:off x="-91705" y="4391597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81710B-3F54-6EF2-A574-1CFEDC009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 </a:t>
            </a:r>
            <a:r>
              <a:rPr lang="en-US" sz="2400" dirty="0"/>
              <a:t>(11:29:57 – 11:35:58)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F3560-83C7-6BEE-E8D3-38C705276382}"/>
              </a:ext>
            </a:extLst>
          </p:cNvPr>
          <p:cNvSpPr txBox="1"/>
          <p:nvPr/>
        </p:nvSpPr>
        <p:spPr>
          <a:xfrm>
            <a:off x="2581597" y="620996"/>
            <a:ext cx="7028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Ion-Flux, alt=351km, South Ascending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FAFD6-B99C-BA9B-8FE7-AFC42126A5DD}"/>
              </a:ext>
            </a:extLst>
          </p:cNvPr>
          <p:cNvSpPr txBox="1"/>
          <p:nvPr/>
        </p:nvSpPr>
        <p:spPr>
          <a:xfrm>
            <a:off x="-58858" y="5199222"/>
            <a:ext cx="1265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1B4EC"/>
                </a:solidFill>
              </a:rPr>
              <a:t>Sun / Shadow</a:t>
            </a:r>
            <a:endParaRPr lang="en-US" sz="900" dirty="0">
              <a:solidFill>
                <a:srgbClr val="01B4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4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DD7249-EF96-4141-4802-84BD28D956FF}"/>
              </a:ext>
            </a:extLst>
          </p:cNvPr>
          <p:cNvSpPr txBox="1">
            <a:spLocks/>
          </p:cNvSpPr>
          <p:nvPr/>
        </p:nvSpPr>
        <p:spPr>
          <a:xfrm>
            <a:off x="9475695" y="0"/>
            <a:ext cx="2716306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Energetic Particle Detector for both electrons and ions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81710B-3F54-6EF2-A574-1CFEDC009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 </a:t>
            </a:r>
            <a:r>
              <a:rPr lang="en-US" sz="2400" dirty="0"/>
              <a:t>(11:30 – 11:33)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625026" y="1353208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625026" y="2391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625009" y="3430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625009" y="4469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75CD4-F7FF-0133-9F33-F5E2EDB2525E}"/>
              </a:ext>
            </a:extLst>
          </p:cNvPr>
          <p:cNvSpPr txBox="1"/>
          <p:nvPr/>
        </p:nvSpPr>
        <p:spPr>
          <a:xfrm>
            <a:off x="5757636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1B-6BF6-4172-2E60-81430148D80A}"/>
              </a:ext>
            </a:extLst>
          </p:cNvPr>
          <p:cNvSpPr txBox="1"/>
          <p:nvPr/>
        </p:nvSpPr>
        <p:spPr>
          <a:xfrm>
            <a:off x="7439369" y="647885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5F2A-AF66-9C01-8A37-632AC5523C53}"/>
              </a:ext>
            </a:extLst>
          </p:cNvPr>
          <p:cNvSpPr txBox="1"/>
          <p:nvPr/>
        </p:nvSpPr>
        <p:spPr>
          <a:xfrm>
            <a:off x="9152484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4B22C-D589-274D-6A8E-9D55038359B4}"/>
              </a:ext>
            </a:extLst>
          </p:cNvPr>
          <p:cNvSpPr txBox="1"/>
          <p:nvPr/>
        </p:nvSpPr>
        <p:spPr>
          <a:xfrm>
            <a:off x="10871604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11:33</a:t>
            </a:r>
          </a:p>
        </p:txBody>
      </p:sp>
      <p:pic>
        <p:nvPicPr>
          <p:cNvPr id="34" name="Picture 33" descr="Chart, timeline&#10;&#10;Description automatically generated">
            <a:extLst>
              <a:ext uri="{FF2B5EF4-FFF2-40B4-BE49-F238E27FC236}">
                <a16:creationId xmlns:a16="http://schemas.microsoft.com/office/drawing/2014/main" id="{3C2C08C5-5F40-D862-42E2-B990988E0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5084" r="47358" b="11908"/>
          <a:stretch/>
        </p:blipFill>
        <p:spPr>
          <a:xfrm>
            <a:off x="5814541" y="985063"/>
            <a:ext cx="5532756" cy="5553734"/>
          </a:xfrm>
          <a:prstGeom prst="rect">
            <a:avLst/>
          </a:prstGeom>
        </p:spPr>
      </p:pic>
      <p:pic>
        <p:nvPicPr>
          <p:cNvPr id="37" name="Picture 36" descr="Chart, timeline&#10;&#10;Description automatically generated">
            <a:extLst>
              <a:ext uri="{FF2B5EF4-FFF2-40B4-BE49-F238E27FC236}">
                <a16:creationId xmlns:a16="http://schemas.microsoft.com/office/drawing/2014/main" id="{BDC185EE-7A68-780C-8B8B-1FC8E3847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1" t="5084" r="2588" b="11908"/>
          <a:stretch/>
        </p:blipFill>
        <p:spPr>
          <a:xfrm>
            <a:off x="11347297" y="985063"/>
            <a:ext cx="500858" cy="555373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DD6D4E2-FA5A-5F52-8405-25CD96218781}"/>
              </a:ext>
            </a:extLst>
          </p:cNvPr>
          <p:cNvSpPr/>
          <p:nvPr/>
        </p:nvSpPr>
        <p:spPr>
          <a:xfrm>
            <a:off x="11347296" y="1028656"/>
            <a:ext cx="197225" cy="5466548"/>
          </a:xfrm>
          <a:prstGeom prst="rect">
            <a:avLst/>
          </a:prstGeom>
          <a:solidFill>
            <a:srgbClr val="FFFF00">
              <a:alpha val="30000"/>
            </a:srgbClr>
          </a:solidFill>
          <a:effectLst>
            <a:reflection stA="0" endPos="65000" dist="50800" dir="5400000" sy="-100000" algn="bl" rotWithShape="0"/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Chart, scatter chart&#10;&#10;Description automatically generated">
            <a:extLst>
              <a:ext uri="{FF2B5EF4-FFF2-40B4-BE49-F238E27FC236}">
                <a16:creationId xmlns:a16="http://schemas.microsoft.com/office/drawing/2014/main" id="{AF43FDA4-6B30-6BBD-5C4C-A440FA737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5042" r="52673" b="11562"/>
          <a:stretch/>
        </p:blipFill>
        <p:spPr>
          <a:xfrm>
            <a:off x="894738" y="991070"/>
            <a:ext cx="4912004" cy="556778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F175348-FFE2-384C-E325-4592B4F9C67C}"/>
              </a:ext>
            </a:extLst>
          </p:cNvPr>
          <p:cNvSpPr txBox="1"/>
          <p:nvPr/>
        </p:nvSpPr>
        <p:spPr>
          <a:xfrm>
            <a:off x="-120527" y="1246684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AFA93E-473E-5372-D9A5-4945E69DD508}"/>
              </a:ext>
            </a:extLst>
          </p:cNvPr>
          <p:cNvSpPr txBox="1"/>
          <p:nvPr/>
        </p:nvSpPr>
        <p:spPr>
          <a:xfrm>
            <a:off x="-65014" y="2312563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32F874-FD1F-9F5E-FE83-1A8A8D717D50}"/>
              </a:ext>
            </a:extLst>
          </p:cNvPr>
          <p:cNvSpPr txBox="1"/>
          <p:nvPr/>
        </p:nvSpPr>
        <p:spPr>
          <a:xfrm>
            <a:off x="-65014" y="3348379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D337A2-D8A1-7D19-DC4D-F693853FB766}"/>
              </a:ext>
            </a:extLst>
          </p:cNvPr>
          <p:cNvSpPr txBox="1"/>
          <p:nvPr/>
        </p:nvSpPr>
        <p:spPr>
          <a:xfrm>
            <a:off x="-65015" y="4389947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7B948A-1E04-0390-0459-380A19BEC171}"/>
              </a:ext>
            </a:extLst>
          </p:cNvPr>
          <p:cNvSpPr txBox="1"/>
          <p:nvPr/>
        </p:nvSpPr>
        <p:spPr>
          <a:xfrm>
            <a:off x="-65015" y="566926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AAA738-8878-293F-626E-3637AB081C2B}"/>
              </a:ext>
            </a:extLst>
          </p:cNvPr>
          <p:cNvSpPr txBox="1"/>
          <p:nvPr/>
        </p:nvSpPr>
        <p:spPr>
          <a:xfrm>
            <a:off x="837829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A51F1C-D8F6-A701-E7FC-E458DC1B1D81}"/>
              </a:ext>
            </a:extLst>
          </p:cNvPr>
          <p:cNvSpPr txBox="1"/>
          <p:nvPr/>
        </p:nvSpPr>
        <p:spPr>
          <a:xfrm>
            <a:off x="2519562" y="647885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831AB9-9CEA-2F8C-FBA3-FBF7039A34A4}"/>
              </a:ext>
            </a:extLst>
          </p:cNvPr>
          <p:cNvSpPr txBox="1"/>
          <p:nvPr/>
        </p:nvSpPr>
        <p:spPr>
          <a:xfrm>
            <a:off x="4232677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B51FBA-DC59-9564-452A-E28D92B1AE67}"/>
              </a:ext>
            </a:extLst>
          </p:cNvPr>
          <p:cNvSpPr txBox="1"/>
          <p:nvPr/>
        </p:nvSpPr>
        <p:spPr>
          <a:xfrm>
            <a:off x="-65015" y="645565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96C209-A5E7-3EB6-5716-9695F71ECD6F}"/>
              </a:ext>
            </a:extLst>
          </p:cNvPr>
          <p:cNvSpPr txBox="1"/>
          <p:nvPr/>
        </p:nvSpPr>
        <p:spPr>
          <a:xfrm>
            <a:off x="-32168" y="5197572"/>
            <a:ext cx="1265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1B4EC"/>
                </a:solidFill>
              </a:rPr>
              <a:t>Sun / Shadow</a:t>
            </a:r>
            <a:endParaRPr lang="en-US" sz="900" dirty="0">
              <a:solidFill>
                <a:srgbClr val="01B4EC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BF4CF2-AF81-4115-4DB4-D3A22F741B90}"/>
              </a:ext>
            </a:extLst>
          </p:cNvPr>
          <p:cNvSpPr txBox="1"/>
          <p:nvPr/>
        </p:nvSpPr>
        <p:spPr>
          <a:xfrm>
            <a:off x="2545857" y="623862"/>
            <a:ext cx="7100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E-flux vs Ion-Flux, alt=351km, South Ascending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CF74FF-2375-1C84-F99D-0258848F9F55}"/>
              </a:ext>
            </a:extLst>
          </p:cNvPr>
          <p:cNvSpPr txBox="1"/>
          <p:nvPr/>
        </p:nvSpPr>
        <p:spPr>
          <a:xfrm rot="5400000">
            <a:off x="11115863" y="5893268"/>
            <a:ext cx="1808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(this section is inaccurate)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72A6792-E434-A2A9-C1A4-BC45DB7E552D}"/>
              </a:ext>
            </a:extLst>
          </p:cNvPr>
          <p:cNvCxnSpPr>
            <a:cxnSpLocks/>
          </p:cNvCxnSpPr>
          <p:nvPr/>
        </p:nvCxnSpPr>
        <p:spPr>
          <a:xfrm>
            <a:off x="11440055" y="6201947"/>
            <a:ext cx="493058" cy="3389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81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46A2-2F44-299B-E503-9B79ACF9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3818-A33F-B899-756B-3A61E8997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We recreated the spectrograms from ELFIN publication figures</a:t>
            </a:r>
          </a:p>
          <a:p>
            <a:r>
              <a:rPr lang="en-US" dirty="0"/>
              <a:t>What did we learn:</a:t>
            </a:r>
          </a:p>
          <a:p>
            <a:pPr lvl="1"/>
            <a:r>
              <a:rPr lang="en-US" dirty="0"/>
              <a:t>I learned how to code in IDL and utilize SPEDAS</a:t>
            </a:r>
          </a:p>
          <a:p>
            <a:pPr lvl="1"/>
            <a:r>
              <a:rPr lang="en-US" dirty="0"/>
              <a:t>And learned the mechanisms of energetic loss particles and particle scattering due to field line distortion</a:t>
            </a:r>
          </a:p>
          <a:p>
            <a:r>
              <a:rPr lang="en-US" dirty="0"/>
              <a:t>Our next steps:</a:t>
            </a:r>
          </a:p>
          <a:p>
            <a:pPr lvl="1"/>
            <a:r>
              <a:rPr lang="en-US" dirty="0"/>
              <a:t>ELFIN spectrograms vs CIMI spectrograms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0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8CDE-1600-A0CF-6569-0B843FFC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7D4D-359D-9444-3656-8510701C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700" dirty="0"/>
              <a:t>Drs. Mei-Ching Fok</a:t>
            </a:r>
            <a:r>
              <a:rPr lang="en-US" sz="2700" baseline="30000" dirty="0"/>
              <a:t>1</a:t>
            </a:r>
            <a:r>
              <a:rPr lang="en-US" sz="2700" dirty="0"/>
              <a:t>, Cristian Ferradas</a:t>
            </a:r>
            <a:r>
              <a:rPr lang="en-US" sz="2700" baseline="30000" dirty="0"/>
              <a:t>1</a:t>
            </a:r>
            <a:r>
              <a:rPr lang="en-US" sz="2700" dirty="0"/>
              <a:t>, and Suk-Bin Kang</a:t>
            </a:r>
            <a:r>
              <a:rPr lang="en-US" sz="2700" baseline="30000" dirty="0"/>
              <a:t>1</a:t>
            </a:r>
            <a:endParaRPr lang="en-US" sz="27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700" dirty="0"/>
              <a:t>Drs. Alex Young</a:t>
            </a:r>
            <a:r>
              <a:rPr lang="en-US" sz="2700" baseline="30000" dirty="0"/>
              <a:t>1</a:t>
            </a:r>
            <a:r>
              <a:rPr lang="en-US" sz="2700" dirty="0"/>
              <a:t>, Eliah Sabbas</a:t>
            </a:r>
            <a:r>
              <a:rPr lang="en-US" sz="2700" baseline="30000" dirty="0"/>
              <a:t>1</a:t>
            </a:r>
            <a:r>
              <a:rPr lang="en-US" sz="2700" dirty="0"/>
              <a:t>, Barbara Thompson</a:t>
            </a:r>
            <a:r>
              <a:rPr lang="en-US" sz="2700" baseline="30000" dirty="0"/>
              <a:t>1</a:t>
            </a:r>
            <a:r>
              <a:rPr lang="en-US" sz="2700" dirty="0"/>
              <a:t>, </a:t>
            </a:r>
          </a:p>
          <a:p>
            <a:pPr marL="0" indent="0" algn="ctr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sz="2000" dirty="0"/>
              <a:t>(for presentation practice)</a:t>
            </a:r>
          </a:p>
          <a:p>
            <a:pPr marL="0" indent="0" algn="ctr">
              <a:buNone/>
            </a:pPr>
            <a:r>
              <a:rPr lang="en-US" sz="2700" dirty="0"/>
              <a:t>Colin Wilkins</a:t>
            </a:r>
            <a:r>
              <a:rPr lang="en-US" sz="2700" baseline="30000" dirty="0"/>
              <a:t>2</a:t>
            </a:r>
            <a:r>
              <a:rPr lang="en-US" sz="2700" dirty="0"/>
              <a:t>, and Anton Artemyev</a:t>
            </a:r>
            <a:r>
              <a:rPr lang="en-US" sz="2700" baseline="30000" dirty="0"/>
              <a:t>2</a:t>
            </a:r>
            <a:endParaRPr lang="en-US" sz="27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baseline="30000" dirty="0"/>
              <a:t>1</a:t>
            </a:r>
            <a:r>
              <a:rPr lang="en-US" sz="2000" dirty="0"/>
              <a:t>NASA Goddard Space Flight Center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baseline="30000" dirty="0"/>
              <a:t>2</a:t>
            </a:r>
            <a:r>
              <a:rPr lang="en-US" sz="2000" dirty="0"/>
              <a:t>ELFIN team at UCLA</a:t>
            </a:r>
          </a:p>
        </p:txBody>
      </p:sp>
    </p:spTree>
    <p:extLst>
      <p:ext uri="{BB962C8B-B14F-4D97-AF65-F5344CB8AC3E}">
        <p14:creationId xmlns:p14="http://schemas.microsoft.com/office/powerpoint/2010/main" val="3122052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652965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652965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652948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652948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75CD4-F7FF-0133-9F33-F5E2EDB2525E}"/>
              </a:ext>
            </a:extLst>
          </p:cNvPr>
          <p:cNvSpPr txBox="1"/>
          <p:nvPr/>
        </p:nvSpPr>
        <p:spPr>
          <a:xfrm>
            <a:off x="1968713" y="6476062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1B-6BF6-4172-2E60-81430148D80A}"/>
              </a:ext>
            </a:extLst>
          </p:cNvPr>
          <p:cNvSpPr txBox="1"/>
          <p:nvPr/>
        </p:nvSpPr>
        <p:spPr>
          <a:xfrm>
            <a:off x="3678244" y="647885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5F2A-AF66-9C01-8A37-632AC5523C53}"/>
              </a:ext>
            </a:extLst>
          </p:cNvPr>
          <p:cNvSpPr txBox="1"/>
          <p:nvPr/>
        </p:nvSpPr>
        <p:spPr>
          <a:xfrm>
            <a:off x="5391359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4B22C-D589-274D-6A8E-9D55038359B4}"/>
              </a:ext>
            </a:extLst>
          </p:cNvPr>
          <p:cNvSpPr txBox="1"/>
          <p:nvPr/>
        </p:nvSpPr>
        <p:spPr>
          <a:xfrm>
            <a:off x="7110479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F9EA5-0E3C-DBED-7CDA-47AE0DB83814}"/>
              </a:ext>
            </a:extLst>
          </p:cNvPr>
          <p:cNvSpPr txBox="1"/>
          <p:nvPr/>
        </p:nvSpPr>
        <p:spPr>
          <a:xfrm>
            <a:off x="10495679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8C7C1A-4442-E4B6-F0A3-5CA8C85E1299}"/>
              </a:ext>
            </a:extLst>
          </p:cNvPr>
          <p:cNvSpPr txBox="1"/>
          <p:nvPr/>
        </p:nvSpPr>
        <p:spPr>
          <a:xfrm>
            <a:off x="8823594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6F9407-2D6D-9528-5FD3-BE1C26976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7/19/2022 </a:t>
            </a:r>
            <a:r>
              <a:rPr lang="en-US" sz="2400" dirty="0"/>
              <a:t>(13:22:20 – 13:28:20 UTC)</a:t>
            </a:r>
          </a:p>
        </p:txBody>
      </p:sp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C0713714-340E-2D76-C388-C1C36D88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5052" r="2437" b="12050"/>
          <a:stretch/>
        </p:blipFill>
        <p:spPr>
          <a:xfrm>
            <a:off x="983384" y="1007267"/>
            <a:ext cx="10866636" cy="55386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8C5AB0-4647-727D-326A-74C9A0409B49}"/>
              </a:ext>
            </a:extLst>
          </p:cNvPr>
          <p:cNvSpPr txBox="1"/>
          <p:nvPr/>
        </p:nvSpPr>
        <p:spPr>
          <a:xfrm>
            <a:off x="-65738" y="1309150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9C0E20-D8DA-3E8C-98CA-77E799F03FCF}"/>
              </a:ext>
            </a:extLst>
          </p:cNvPr>
          <p:cNvSpPr txBox="1"/>
          <p:nvPr/>
        </p:nvSpPr>
        <p:spPr>
          <a:xfrm>
            <a:off x="-30545" y="2347520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08AAE-86EC-78FF-D5B2-347F6173D5C0}"/>
              </a:ext>
            </a:extLst>
          </p:cNvPr>
          <p:cNvSpPr txBox="1"/>
          <p:nvPr/>
        </p:nvSpPr>
        <p:spPr>
          <a:xfrm>
            <a:off x="-30546" y="3390238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D155BE-4A37-4BA0-B197-C7E472AB4C59}"/>
              </a:ext>
            </a:extLst>
          </p:cNvPr>
          <p:cNvSpPr txBox="1"/>
          <p:nvPr/>
        </p:nvSpPr>
        <p:spPr>
          <a:xfrm>
            <a:off x="-30544" y="4428032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EA44C7-DE67-5301-C4F5-99F523550E3B}"/>
              </a:ext>
            </a:extLst>
          </p:cNvPr>
          <p:cNvSpPr txBox="1"/>
          <p:nvPr/>
        </p:nvSpPr>
        <p:spPr>
          <a:xfrm>
            <a:off x="-65738" y="5837489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DC550-85E7-1A4D-40E3-EB9E8E01AC9A}"/>
              </a:ext>
            </a:extLst>
          </p:cNvPr>
          <p:cNvSpPr txBox="1"/>
          <p:nvPr/>
        </p:nvSpPr>
        <p:spPr>
          <a:xfrm>
            <a:off x="-30544" y="6457890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E12134-6A4D-05AC-F63E-32ED036FA494}"/>
              </a:ext>
            </a:extLst>
          </p:cNvPr>
          <p:cNvSpPr txBox="1"/>
          <p:nvPr/>
        </p:nvSpPr>
        <p:spPr>
          <a:xfrm>
            <a:off x="-31436" y="5217664"/>
            <a:ext cx="12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1B4EC"/>
                </a:solidFill>
              </a:rPr>
              <a:t>Sun / Shadow</a:t>
            </a:r>
            <a:endParaRPr lang="en-US" sz="800" dirty="0">
              <a:solidFill>
                <a:srgbClr val="01B4EC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C0F23E2-75F6-BF62-4C0F-9792DAD75362}"/>
              </a:ext>
            </a:extLst>
          </p:cNvPr>
          <p:cNvSpPr/>
          <p:nvPr/>
        </p:nvSpPr>
        <p:spPr>
          <a:xfrm>
            <a:off x="6278710" y="1111979"/>
            <a:ext cx="5104320" cy="3857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J</a:t>
            </a:r>
            <a:r>
              <a:rPr lang="en-US" sz="2400" baseline="-25000" dirty="0"/>
              <a:t>prec</a:t>
            </a:r>
            <a:r>
              <a:rPr lang="en-US" sz="2400" dirty="0"/>
              <a:t>/ J</a:t>
            </a:r>
            <a:r>
              <a:rPr lang="en-US" sz="2400" baseline="-25000" dirty="0"/>
              <a:t>ꓕ</a:t>
            </a:r>
            <a:r>
              <a:rPr lang="en-US" sz="2400" dirty="0"/>
              <a:t> represents strong precipitation and significant particle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wave-particle scattering at mid-latitudes.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field-line curvature scattering at higher latitudes.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9EA9A9-85F1-611E-221E-60241A7E44CC}"/>
              </a:ext>
            </a:extLst>
          </p:cNvPr>
          <p:cNvCxnSpPr>
            <a:cxnSpLocks/>
          </p:cNvCxnSpPr>
          <p:nvPr/>
        </p:nvCxnSpPr>
        <p:spPr>
          <a:xfrm flipV="1">
            <a:off x="2668804" y="2845788"/>
            <a:ext cx="3780857" cy="213624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09DAEA-54B0-02C1-4D86-15DE145D80E2}"/>
              </a:ext>
            </a:extLst>
          </p:cNvPr>
          <p:cNvCxnSpPr>
            <a:cxnSpLocks/>
          </p:cNvCxnSpPr>
          <p:nvPr/>
        </p:nvCxnSpPr>
        <p:spPr>
          <a:xfrm flipV="1">
            <a:off x="4948178" y="3944236"/>
            <a:ext cx="1501483" cy="106711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DFADC5F-388A-51FA-B75B-3F520332B6EE}"/>
              </a:ext>
            </a:extLst>
          </p:cNvPr>
          <p:cNvSpPr txBox="1"/>
          <p:nvPr/>
        </p:nvSpPr>
        <p:spPr>
          <a:xfrm>
            <a:off x="2552253" y="623944"/>
            <a:ext cx="7728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Electron Energy Flux, alt=350km, South Ascending</a:t>
            </a:r>
          </a:p>
        </p:txBody>
      </p:sp>
    </p:spTree>
    <p:extLst>
      <p:ext uri="{BB962C8B-B14F-4D97-AF65-F5344CB8AC3E}">
        <p14:creationId xmlns:p14="http://schemas.microsoft.com/office/powerpoint/2010/main" val="14712393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652965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652965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652948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652948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75CD4-F7FF-0133-9F33-F5E2EDB2525E}"/>
              </a:ext>
            </a:extLst>
          </p:cNvPr>
          <p:cNvSpPr txBox="1"/>
          <p:nvPr/>
        </p:nvSpPr>
        <p:spPr>
          <a:xfrm>
            <a:off x="1968713" y="6476062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1B-6BF6-4172-2E60-81430148D80A}"/>
              </a:ext>
            </a:extLst>
          </p:cNvPr>
          <p:cNvSpPr txBox="1"/>
          <p:nvPr/>
        </p:nvSpPr>
        <p:spPr>
          <a:xfrm>
            <a:off x="3678244" y="6478850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15F2A-AF66-9C01-8A37-632AC5523C53}"/>
              </a:ext>
            </a:extLst>
          </p:cNvPr>
          <p:cNvSpPr txBox="1"/>
          <p:nvPr/>
        </p:nvSpPr>
        <p:spPr>
          <a:xfrm>
            <a:off x="5391359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4B22C-D589-274D-6A8E-9D55038359B4}"/>
              </a:ext>
            </a:extLst>
          </p:cNvPr>
          <p:cNvSpPr txBox="1"/>
          <p:nvPr/>
        </p:nvSpPr>
        <p:spPr>
          <a:xfrm>
            <a:off x="7110479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F9EA5-0E3C-DBED-7CDA-47AE0DB83814}"/>
              </a:ext>
            </a:extLst>
          </p:cNvPr>
          <p:cNvSpPr txBox="1"/>
          <p:nvPr/>
        </p:nvSpPr>
        <p:spPr>
          <a:xfrm>
            <a:off x="10495679" y="647166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8C7C1A-4442-E4B6-F0A3-5CA8C85E1299}"/>
              </a:ext>
            </a:extLst>
          </p:cNvPr>
          <p:cNvSpPr txBox="1"/>
          <p:nvPr/>
        </p:nvSpPr>
        <p:spPr>
          <a:xfrm>
            <a:off x="8823594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13:27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6F9407-2D6D-9528-5FD3-BE1C26976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7/19/2022 </a:t>
            </a:r>
            <a:r>
              <a:rPr lang="en-US" sz="2400" dirty="0"/>
              <a:t>(13:22:20 – 13:28:20 UTC)</a:t>
            </a:r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47E10EA9-59A3-B4D6-CED5-FA4733F19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t="5215" r="2515" b="12216"/>
          <a:stretch/>
        </p:blipFill>
        <p:spPr>
          <a:xfrm>
            <a:off x="982475" y="1007267"/>
            <a:ext cx="10866636" cy="5514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7F7F86-7179-E7CC-FD1D-DBA9A51E708F}"/>
              </a:ext>
            </a:extLst>
          </p:cNvPr>
          <p:cNvSpPr txBox="1"/>
          <p:nvPr/>
        </p:nvSpPr>
        <p:spPr>
          <a:xfrm>
            <a:off x="-65738" y="1309150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6188C-2E83-7EB9-17CA-73676320E0BF}"/>
              </a:ext>
            </a:extLst>
          </p:cNvPr>
          <p:cNvSpPr txBox="1"/>
          <p:nvPr/>
        </p:nvSpPr>
        <p:spPr>
          <a:xfrm>
            <a:off x="-30545" y="2347520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2041D-C50D-E255-CE30-C1D6F42BF4E9}"/>
              </a:ext>
            </a:extLst>
          </p:cNvPr>
          <p:cNvSpPr txBox="1"/>
          <p:nvPr/>
        </p:nvSpPr>
        <p:spPr>
          <a:xfrm>
            <a:off x="-30546" y="3390238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8C89A-FDE3-82B3-23C9-629A8872942E}"/>
              </a:ext>
            </a:extLst>
          </p:cNvPr>
          <p:cNvSpPr txBox="1"/>
          <p:nvPr/>
        </p:nvSpPr>
        <p:spPr>
          <a:xfrm>
            <a:off x="-30544" y="4428032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01B098-AA51-C03C-B6DF-5B4B11734DD4}"/>
              </a:ext>
            </a:extLst>
          </p:cNvPr>
          <p:cNvSpPr txBox="1"/>
          <p:nvPr/>
        </p:nvSpPr>
        <p:spPr>
          <a:xfrm>
            <a:off x="-65738" y="5837489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027AD-EB90-7423-82F1-4DDE4D307902}"/>
              </a:ext>
            </a:extLst>
          </p:cNvPr>
          <p:cNvSpPr txBox="1"/>
          <p:nvPr/>
        </p:nvSpPr>
        <p:spPr>
          <a:xfrm>
            <a:off x="-30544" y="6457890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0FD4E-FCCC-7261-F66B-351A1A514B98}"/>
              </a:ext>
            </a:extLst>
          </p:cNvPr>
          <p:cNvSpPr txBox="1"/>
          <p:nvPr/>
        </p:nvSpPr>
        <p:spPr>
          <a:xfrm>
            <a:off x="-31436" y="5217664"/>
            <a:ext cx="12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1B4EC"/>
                </a:solidFill>
              </a:rPr>
              <a:t>Sun / Shadow</a:t>
            </a:r>
            <a:endParaRPr lang="en-US" sz="800" dirty="0">
              <a:solidFill>
                <a:srgbClr val="01B4EC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9AA09DE-614D-0B76-774B-9B1B26441685}"/>
              </a:ext>
            </a:extLst>
          </p:cNvPr>
          <p:cNvSpPr/>
          <p:nvPr/>
        </p:nvSpPr>
        <p:spPr>
          <a:xfrm>
            <a:off x="6818806" y="2513395"/>
            <a:ext cx="4216547" cy="25779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J</a:t>
            </a:r>
            <a:r>
              <a:rPr lang="en-US" sz="2400" baseline="-25000" dirty="0"/>
              <a:t>prec</a:t>
            </a:r>
            <a:r>
              <a:rPr lang="en-US" sz="2400" dirty="0"/>
              <a:t>/ J</a:t>
            </a:r>
            <a:r>
              <a:rPr lang="en-US" sz="2400" baseline="-25000" dirty="0"/>
              <a:t>ꓕ</a:t>
            </a:r>
            <a:r>
              <a:rPr lang="en-US" sz="2400" dirty="0"/>
              <a:t> represents strong precipitation and significant particle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field-line curvature scattering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55592-7E9D-62CC-F8D0-A515C8FC3C60}"/>
              </a:ext>
            </a:extLst>
          </p:cNvPr>
          <p:cNvCxnSpPr>
            <a:cxnSpLocks/>
          </p:cNvCxnSpPr>
          <p:nvPr/>
        </p:nvCxnSpPr>
        <p:spPr>
          <a:xfrm flipV="1">
            <a:off x="4025585" y="4356538"/>
            <a:ext cx="2890222" cy="74651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889D79-34DA-8F06-8B20-9875C6930CAB}"/>
              </a:ext>
            </a:extLst>
          </p:cNvPr>
          <p:cNvSpPr txBox="1"/>
          <p:nvPr/>
        </p:nvSpPr>
        <p:spPr>
          <a:xfrm>
            <a:off x="2552253" y="623944"/>
            <a:ext cx="7728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Ion Energy Flux, alt=350km, South Ascending</a:t>
            </a:r>
          </a:p>
        </p:txBody>
      </p:sp>
    </p:spTree>
    <p:extLst>
      <p:ext uri="{BB962C8B-B14F-4D97-AF65-F5344CB8AC3E}">
        <p14:creationId xmlns:p14="http://schemas.microsoft.com/office/powerpoint/2010/main" val="300851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652965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652965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652948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652948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6F9407-2D6D-9528-5FD3-BE1C26976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</a:t>
            </a:r>
            <a:r>
              <a:rPr lang="en-US" sz="2400" dirty="0"/>
              <a:t> (11:29:57 – 11:35:58)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C0F23E2-75F6-BF62-4C0F-9792DAD75362}"/>
              </a:ext>
            </a:extLst>
          </p:cNvPr>
          <p:cNvSpPr/>
          <p:nvPr/>
        </p:nvSpPr>
        <p:spPr>
          <a:xfrm>
            <a:off x="6278710" y="1111979"/>
            <a:ext cx="5104320" cy="3857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J</a:t>
            </a:r>
            <a:r>
              <a:rPr lang="en-US" sz="2400" baseline="-25000" dirty="0"/>
              <a:t>prec</a:t>
            </a:r>
            <a:r>
              <a:rPr lang="en-US" sz="2400" dirty="0"/>
              <a:t>/ J</a:t>
            </a:r>
            <a:r>
              <a:rPr lang="en-US" sz="2400" baseline="-25000" dirty="0"/>
              <a:t>ꓕ</a:t>
            </a:r>
            <a:r>
              <a:rPr lang="en-US" sz="2400" dirty="0"/>
              <a:t> represents strong precipitation and significant particle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wave-particle scattering at mid-latitudes.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field-line curvature scattering at higher latitudes.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9EA9A9-85F1-611E-221E-60241A7E44CC}"/>
              </a:ext>
            </a:extLst>
          </p:cNvPr>
          <p:cNvCxnSpPr>
            <a:cxnSpLocks/>
          </p:cNvCxnSpPr>
          <p:nvPr/>
        </p:nvCxnSpPr>
        <p:spPr>
          <a:xfrm flipV="1">
            <a:off x="2668804" y="2845788"/>
            <a:ext cx="3780857" cy="213624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09DAEA-54B0-02C1-4D86-15DE145D80E2}"/>
              </a:ext>
            </a:extLst>
          </p:cNvPr>
          <p:cNvCxnSpPr>
            <a:cxnSpLocks/>
          </p:cNvCxnSpPr>
          <p:nvPr/>
        </p:nvCxnSpPr>
        <p:spPr>
          <a:xfrm flipV="1">
            <a:off x="4948178" y="3944236"/>
            <a:ext cx="1501483" cy="1067112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D747DD1-B0FB-52FC-93CC-322912AA6043}"/>
              </a:ext>
            </a:extLst>
          </p:cNvPr>
          <p:cNvSpPr txBox="1"/>
          <p:nvPr/>
        </p:nvSpPr>
        <p:spPr>
          <a:xfrm>
            <a:off x="931573" y="6493731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F1ADD8-6412-EF62-E679-0C831F025DDF}"/>
              </a:ext>
            </a:extLst>
          </p:cNvPr>
          <p:cNvSpPr txBox="1"/>
          <p:nvPr/>
        </p:nvSpPr>
        <p:spPr>
          <a:xfrm>
            <a:off x="2629336" y="6493731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D65301-9A53-CEC3-3F1D-B080ABBD0A14}"/>
              </a:ext>
            </a:extLst>
          </p:cNvPr>
          <p:cNvSpPr txBox="1"/>
          <p:nvPr/>
        </p:nvSpPr>
        <p:spPr>
          <a:xfrm>
            <a:off x="4341772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1717A3-304E-0727-DAD8-F7E6887AF0CF}"/>
              </a:ext>
            </a:extLst>
          </p:cNvPr>
          <p:cNvSpPr txBox="1"/>
          <p:nvPr/>
        </p:nvSpPr>
        <p:spPr>
          <a:xfrm>
            <a:off x="6046871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D79CB6-CBE4-AFB1-95FB-493EA5B37F9C}"/>
              </a:ext>
            </a:extLst>
          </p:cNvPr>
          <p:cNvSpPr txBox="1"/>
          <p:nvPr/>
        </p:nvSpPr>
        <p:spPr>
          <a:xfrm>
            <a:off x="9457069" y="6474705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A383E5-73C3-9FA4-EE12-8163CE37C9F6}"/>
              </a:ext>
            </a:extLst>
          </p:cNvPr>
          <p:cNvSpPr txBox="1"/>
          <p:nvPr/>
        </p:nvSpPr>
        <p:spPr>
          <a:xfrm>
            <a:off x="7751970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11:34</a:t>
            </a:r>
          </a:p>
        </p:txBody>
      </p:sp>
      <p:pic>
        <p:nvPicPr>
          <p:cNvPr id="68" name="Picture 67" descr="Chart, scatter chart&#10;&#10;Description automatically generated">
            <a:extLst>
              <a:ext uri="{FF2B5EF4-FFF2-40B4-BE49-F238E27FC236}">
                <a16:creationId xmlns:a16="http://schemas.microsoft.com/office/drawing/2014/main" id="{EA01E4D7-C027-B44D-E915-CC909F17A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5042" r="2496" b="11562"/>
          <a:stretch/>
        </p:blipFill>
        <p:spPr>
          <a:xfrm>
            <a:off x="982937" y="979299"/>
            <a:ext cx="10867528" cy="556778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F37EAF3-4B23-3298-A2F5-8458403E64A9}"/>
              </a:ext>
            </a:extLst>
          </p:cNvPr>
          <p:cNvSpPr txBox="1"/>
          <p:nvPr/>
        </p:nvSpPr>
        <p:spPr>
          <a:xfrm>
            <a:off x="-65738" y="1309150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C71218-4E6E-D3B8-8C4C-C677FAF42226}"/>
              </a:ext>
            </a:extLst>
          </p:cNvPr>
          <p:cNvSpPr txBox="1"/>
          <p:nvPr/>
        </p:nvSpPr>
        <p:spPr>
          <a:xfrm>
            <a:off x="-30545" y="2347520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9284E0-4F9D-ECD9-580A-B650F491F495}"/>
              </a:ext>
            </a:extLst>
          </p:cNvPr>
          <p:cNvSpPr txBox="1"/>
          <p:nvPr/>
        </p:nvSpPr>
        <p:spPr>
          <a:xfrm>
            <a:off x="-30546" y="3390238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50465C-250E-7C2A-AE46-DE0380CA6D97}"/>
              </a:ext>
            </a:extLst>
          </p:cNvPr>
          <p:cNvSpPr txBox="1"/>
          <p:nvPr/>
        </p:nvSpPr>
        <p:spPr>
          <a:xfrm>
            <a:off x="-30544" y="4428032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C7E448-14A8-9346-714D-A948D50E51FF}"/>
              </a:ext>
            </a:extLst>
          </p:cNvPr>
          <p:cNvSpPr txBox="1"/>
          <p:nvPr/>
        </p:nvSpPr>
        <p:spPr>
          <a:xfrm>
            <a:off x="-65738" y="5837489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B3B937-74D9-1B19-E80A-10C1DB38D566}"/>
              </a:ext>
            </a:extLst>
          </p:cNvPr>
          <p:cNvSpPr txBox="1"/>
          <p:nvPr/>
        </p:nvSpPr>
        <p:spPr>
          <a:xfrm>
            <a:off x="-65739" y="6458596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A504E6-413A-1C8A-4DBA-0D35EEDE5AAC}"/>
              </a:ext>
            </a:extLst>
          </p:cNvPr>
          <p:cNvSpPr txBox="1"/>
          <p:nvPr/>
        </p:nvSpPr>
        <p:spPr>
          <a:xfrm>
            <a:off x="-31436" y="5217664"/>
            <a:ext cx="12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1B4EC"/>
                </a:solidFill>
              </a:rPr>
              <a:t>Sun / Shadow</a:t>
            </a:r>
            <a:endParaRPr lang="en-US" sz="800" dirty="0">
              <a:solidFill>
                <a:srgbClr val="01B4EC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92FB50-8CF8-BD57-2DE2-583ED951E7D0}"/>
              </a:ext>
            </a:extLst>
          </p:cNvPr>
          <p:cNvSpPr txBox="1"/>
          <p:nvPr/>
        </p:nvSpPr>
        <p:spPr>
          <a:xfrm>
            <a:off x="2552253" y="623944"/>
            <a:ext cx="7728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</a:t>
            </a:r>
            <a:r>
              <a:rPr lang="en-US" sz="2400" dirty="0">
                <a:solidFill>
                  <a:srgbClr val="002060"/>
                </a:solidFill>
              </a:rPr>
              <a:t>Electron</a:t>
            </a:r>
            <a:r>
              <a:rPr lang="en-US" sz="2400" dirty="0">
                <a:solidFill>
                  <a:srgbClr val="01B4EC"/>
                </a:solidFill>
              </a:rPr>
              <a:t> Energy Flux, alt=351km, South Ascending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D24F958-0F8F-6860-4CD6-EF6AEE66B98E}"/>
              </a:ext>
            </a:extLst>
          </p:cNvPr>
          <p:cNvSpPr/>
          <p:nvPr/>
        </p:nvSpPr>
        <p:spPr>
          <a:xfrm>
            <a:off x="6431110" y="1264379"/>
            <a:ext cx="5104320" cy="3857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J</a:t>
            </a:r>
            <a:r>
              <a:rPr lang="en-US" sz="2400" baseline="-25000" dirty="0"/>
              <a:t>prec</a:t>
            </a:r>
            <a:r>
              <a:rPr lang="en-US" sz="2400" dirty="0"/>
              <a:t>/ J</a:t>
            </a:r>
            <a:r>
              <a:rPr lang="en-US" sz="2400" baseline="-25000" dirty="0"/>
              <a:t>ꓕ</a:t>
            </a:r>
            <a:r>
              <a:rPr lang="en-US" sz="2400" dirty="0"/>
              <a:t> represents strong precipitation and significant particle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wave-particle scattering at mid-latitudes.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field-line curvature scattering at higher latitudes.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EC589E4-EDCB-16C8-4894-66A11CBBFACB}"/>
              </a:ext>
            </a:extLst>
          </p:cNvPr>
          <p:cNvCxnSpPr>
            <a:cxnSpLocks/>
          </p:cNvCxnSpPr>
          <p:nvPr/>
        </p:nvCxnSpPr>
        <p:spPr>
          <a:xfrm flipH="1">
            <a:off x="4025245" y="3025666"/>
            <a:ext cx="2576816" cy="1985682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r="5400000" algn="ctr" rotWithShape="0">
              <a:schemeClr val="bg1">
                <a:alpha val="466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2B69E56-E3D3-9DFE-9532-732A15804818}"/>
              </a:ext>
            </a:extLst>
          </p:cNvPr>
          <p:cNvCxnSpPr>
            <a:cxnSpLocks/>
          </p:cNvCxnSpPr>
          <p:nvPr/>
        </p:nvCxnSpPr>
        <p:spPr>
          <a:xfrm flipH="1">
            <a:off x="5054009" y="4118344"/>
            <a:ext cx="1548052" cy="984706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r="5400000" algn="ctr" rotWithShape="0">
              <a:schemeClr val="bg1">
                <a:alpha val="466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2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52CB078C-FBFE-C25E-6E24-37CD99EF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5084" r="2508" b="11908"/>
          <a:stretch/>
        </p:blipFill>
        <p:spPr>
          <a:xfrm>
            <a:off x="982969" y="974942"/>
            <a:ext cx="10867496" cy="5553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1A7FB-27E1-3FC5-C06D-47ABFEDD3E8B}"/>
              </a:ext>
            </a:extLst>
          </p:cNvPr>
          <p:cNvSpPr txBox="1"/>
          <p:nvPr/>
        </p:nvSpPr>
        <p:spPr>
          <a:xfrm rot="5400000">
            <a:off x="11652965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2CC83-1160-E2C0-8C90-8F90EDE20610}"/>
              </a:ext>
            </a:extLst>
          </p:cNvPr>
          <p:cNvSpPr txBox="1"/>
          <p:nvPr/>
        </p:nvSpPr>
        <p:spPr>
          <a:xfrm rot="5400000">
            <a:off x="11652965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811A-00D7-9933-7966-F47B25ECDB9C}"/>
              </a:ext>
            </a:extLst>
          </p:cNvPr>
          <p:cNvSpPr txBox="1"/>
          <p:nvPr/>
        </p:nvSpPr>
        <p:spPr>
          <a:xfrm rot="5400000">
            <a:off x="11652948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F88A-314C-660C-468E-8B3EA9083F9E}"/>
              </a:ext>
            </a:extLst>
          </p:cNvPr>
          <p:cNvSpPr txBox="1"/>
          <p:nvPr/>
        </p:nvSpPr>
        <p:spPr>
          <a:xfrm rot="5400000">
            <a:off x="11652948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6F9407-2D6D-9528-5FD3-BE1C269769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</a:t>
            </a:r>
            <a:r>
              <a:rPr lang="en-US" sz="2400" dirty="0"/>
              <a:t> (11:29:57 – 11:35:58)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747DD1-B0FB-52FC-93CC-322912AA6043}"/>
              </a:ext>
            </a:extLst>
          </p:cNvPr>
          <p:cNvSpPr txBox="1"/>
          <p:nvPr/>
        </p:nvSpPr>
        <p:spPr>
          <a:xfrm>
            <a:off x="910011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F1ADD8-6412-EF62-E679-0C831F025DDF}"/>
              </a:ext>
            </a:extLst>
          </p:cNvPr>
          <p:cNvSpPr txBox="1"/>
          <p:nvPr/>
        </p:nvSpPr>
        <p:spPr>
          <a:xfrm>
            <a:off x="2625891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D65301-9A53-CEC3-3F1D-B080ABBD0A14}"/>
              </a:ext>
            </a:extLst>
          </p:cNvPr>
          <p:cNvSpPr txBox="1"/>
          <p:nvPr/>
        </p:nvSpPr>
        <p:spPr>
          <a:xfrm>
            <a:off x="4328637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1717A3-304E-0727-DAD8-F7E6887AF0CF}"/>
              </a:ext>
            </a:extLst>
          </p:cNvPr>
          <p:cNvSpPr txBox="1"/>
          <p:nvPr/>
        </p:nvSpPr>
        <p:spPr>
          <a:xfrm>
            <a:off x="6038443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D79CB6-CBE4-AFB1-95FB-493EA5B37F9C}"/>
              </a:ext>
            </a:extLst>
          </p:cNvPr>
          <p:cNvSpPr txBox="1"/>
          <p:nvPr/>
        </p:nvSpPr>
        <p:spPr>
          <a:xfrm>
            <a:off x="9443935" y="6473985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A383E5-73C3-9FA4-EE12-8163CE37C9F6}"/>
              </a:ext>
            </a:extLst>
          </p:cNvPr>
          <p:cNvSpPr txBox="1"/>
          <p:nvPr/>
        </p:nvSpPr>
        <p:spPr>
          <a:xfrm>
            <a:off x="7741189" y="648866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11:34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37EAF3-4B23-3298-A2F5-8458403E64A9}"/>
              </a:ext>
            </a:extLst>
          </p:cNvPr>
          <p:cNvSpPr txBox="1"/>
          <p:nvPr/>
        </p:nvSpPr>
        <p:spPr>
          <a:xfrm>
            <a:off x="-65738" y="1309150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C71218-4E6E-D3B8-8C4C-C677FAF42226}"/>
              </a:ext>
            </a:extLst>
          </p:cNvPr>
          <p:cNvSpPr txBox="1"/>
          <p:nvPr/>
        </p:nvSpPr>
        <p:spPr>
          <a:xfrm>
            <a:off x="-30545" y="2347520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9284E0-4F9D-ECD9-580A-B650F491F495}"/>
              </a:ext>
            </a:extLst>
          </p:cNvPr>
          <p:cNvSpPr txBox="1"/>
          <p:nvPr/>
        </p:nvSpPr>
        <p:spPr>
          <a:xfrm>
            <a:off x="-30546" y="3390238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50465C-250E-7C2A-AE46-DE0380CA6D97}"/>
              </a:ext>
            </a:extLst>
          </p:cNvPr>
          <p:cNvSpPr txBox="1"/>
          <p:nvPr/>
        </p:nvSpPr>
        <p:spPr>
          <a:xfrm>
            <a:off x="-30544" y="4428032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C7E448-14A8-9346-714D-A948D50E51FF}"/>
              </a:ext>
            </a:extLst>
          </p:cNvPr>
          <p:cNvSpPr txBox="1"/>
          <p:nvPr/>
        </p:nvSpPr>
        <p:spPr>
          <a:xfrm>
            <a:off x="-65738" y="5837489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B3B937-74D9-1B19-E80A-10C1DB38D566}"/>
              </a:ext>
            </a:extLst>
          </p:cNvPr>
          <p:cNvSpPr txBox="1"/>
          <p:nvPr/>
        </p:nvSpPr>
        <p:spPr>
          <a:xfrm>
            <a:off x="-65739" y="6458596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A504E6-413A-1C8A-4DBA-0D35EEDE5AAC}"/>
              </a:ext>
            </a:extLst>
          </p:cNvPr>
          <p:cNvSpPr txBox="1"/>
          <p:nvPr/>
        </p:nvSpPr>
        <p:spPr>
          <a:xfrm>
            <a:off x="-31436" y="5217664"/>
            <a:ext cx="126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1B4EC"/>
                </a:solidFill>
              </a:rPr>
              <a:t>Sun / Shadow</a:t>
            </a:r>
            <a:endParaRPr lang="en-US" sz="800" dirty="0">
              <a:solidFill>
                <a:srgbClr val="01B4EC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92FB50-8CF8-BD57-2DE2-583ED951E7D0}"/>
              </a:ext>
            </a:extLst>
          </p:cNvPr>
          <p:cNvSpPr txBox="1"/>
          <p:nvPr/>
        </p:nvSpPr>
        <p:spPr>
          <a:xfrm>
            <a:off x="2552253" y="623944"/>
            <a:ext cx="7728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</a:t>
            </a:r>
            <a:r>
              <a:rPr lang="en-US" sz="2400" dirty="0">
                <a:solidFill>
                  <a:srgbClr val="002060"/>
                </a:solidFill>
              </a:rPr>
              <a:t>Ion</a:t>
            </a:r>
            <a:r>
              <a:rPr lang="en-US" sz="2400" dirty="0">
                <a:solidFill>
                  <a:srgbClr val="01B4EC"/>
                </a:solidFill>
              </a:rPr>
              <a:t> Energy Flux, alt=351km, South Ascending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8FADD6-A166-3C59-35AA-BB4116331FD4}"/>
              </a:ext>
            </a:extLst>
          </p:cNvPr>
          <p:cNvSpPr/>
          <p:nvPr/>
        </p:nvSpPr>
        <p:spPr>
          <a:xfrm>
            <a:off x="6818806" y="2513395"/>
            <a:ext cx="4216547" cy="25779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J</a:t>
            </a:r>
            <a:r>
              <a:rPr lang="en-US" sz="2400" baseline="-25000" dirty="0"/>
              <a:t>prec</a:t>
            </a:r>
            <a:r>
              <a:rPr lang="en-US" sz="2400" dirty="0"/>
              <a:t>/ J</a:t>
            </a:r>
            <a:r>
              <a:rPr lang="en-US" sz="2400" baseline="-25000" dirty="0"/>
              <a:t>ꓕ</a:t>
            </a:r>
            <a:r>
              <a:rPr lang="en-US" sz="2400" dirty="0"/>
              <a:t> represents strong precipitation and significant particle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Strong loss due to field-line curvature scattering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C01CEC-4342-F2D7-D6FE-121FE99DD2BD}"/>
              </a:ext>
            </a:extLst>
          </p:cNvPr>
          <p:cNvCxnSpPr>
            <a:cxnSpLocks/>
          </p:cNvCxnSpPr>
          <p:nvPr/>
        </p:nvCxnSpPr>
        <p:spPr>
          <a:xfrm flipH="1">
            <a:off x="4382219" y="4346154"/>
            <a:ext cx="2543575" cy="68592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  <a:effectLst>
            <a:outerShdw blurRad="134781" dir="5400000" algn="ctr" rotWithShape="0">
              <a:schemeClr val="bg1">
                <a:alpha val="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8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D8E6-0ACB-E32A-2C80-BA8C1D3CB0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do we need ELFIN?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6ABCCF-A826-B678-9E4E-83EFD194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2637848"/>
            <a:ext cx="5419725" cy="29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F23940-04A9-5D5E-A577-2978328CB11C}"/>
              </a:ext>
            </a:extLst>
          </p:cNvPr>
          <p:cNvSpPr txBox="1">
            <a:spLocks/>
          </p:cNvSpPr>
          <p:nvPr/>
        </p:nvSpPr>
        <p:spPr>
          <a:xfrm>
            <a:off x="8364090" y="5312067"/>
            <a:ext cx="3370710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“ELECTRON LOSSES AND FIELDS INVESTIGATION”, UCLA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2DEF44-FB8D-FC72-AEB7-FDAA57CB9D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- ELECTRON LOSSES AND FIELDS INVESTIGATION (2 satellites)</a:t>
            </a:r>
          </a:p>
          <a:p>
            <a:pPr marL="0" indent="0">
              <a:buNone/>
            </a:pPr>
            <a:endParaRPr lang="en-US" dirty="0">
              <a:effectLst>
                <a:outerShdw blurRad="127000" dist="50800" dir="5400000" algn="ctr" rotWithShape="0">
                  <a:schemeClr val="bg1"/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- Energetic Loss Particles</a:t>
            </a:r>
          </a:p>
          <a:p>
            <a:pPr marL="0" indent="0">
              <a:buNone/>
            </a:pPr>
            <a:endParaRPr lang="en-US" dirty="0">
              <a:effectLst>
                <a:outerShdw blurRad="127000" dist="50800" dir="5400000" algn="ctr" rotWithShape="0">
                  <a:schemeClr val="bg1"/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- Aid modeling and predicting</a:t>
            </a: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  space weather</a:t>
            </a:r>
          </a:p>
        </p:txBody>
      </p:sp>
    </p:spTree>
    <p:extLst>
      <p:ext uri="{BB962C8B-B14F-4D97-AF65-F5344CB8AC3E}">
        <p14:creationId xmlns:p14="http://schemas.microsoft.com/office/powerpoint/2010/main" val="37412477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ltsPlasmapauseParticles_HD720.mov">
            <a:hlinkClick r:id="" action="ppaction://media"/>
            <a:extLst>
              <a:ext uri="{FF2B5EF4-FFF2-40B4-BE49-F238E27FC236}">
                <a16:creationId xmlns:a16="http://schemas.microsoft.com/office/drawing/2014/main" id="{7F2CEEC5-1775-149F-1BB7-05BDCF57F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BC4AB52-69BD-F89B-20C9-B9EE6A400EAA}"/>
              </a:ext>
            </a:extLst>
          </p:cNvPr>
          <p:cNvSpPr txBox="1">
            <a:spLocks/>
          </p:cNvSpPr>
          <p:nvPr/>
        </p:nvSpPr>
        <p:spPr>
          <a:xfrm>
            <a:off x="8821271" y="6571119"/>
            <a:ext cx="3370710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“Radiation Belts &amp; Plasmapause”, Tom Bridgman</a:t>
            </a:r>
          </a:p>
        </p:txBody>
      </p:sp>
    </p:spTree>
    <p:extLst>
      <p:ext uri="{BB962C8B-B14F-4D97-AF65-F5344CB8AC3E}">
        <p14:creationId xmlns:p14="http://schemas.microsoft.com/office/powerpoint/2010/main" val="34254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9DB4D-DD54-546D-D03F-3ABAAA84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50" y="2312894"/>
            <a:ext cx="4896849" cy="328604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90D0B2E-233A-0DD7-530E-5CF83600A9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ELFIN Mission and Particle Data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68FCE8-2231-BDD7-C32F-FC5859801684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PI: Vassilis Angelopoulos (UCLA)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250+ students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Launch on Sept. 15, 2018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Deorbited on Sept. 17 (A) and 30 (B), 2022</a:t>
            </a:r>
          </a:p>
          <a:p>
            <a:pPr marL="0" indent="0">
              <a:buNone/>
            </a:pPr>
            <a:endParaRPr lang="en-US" sz="2400" dirty="0">
              <a:effectLst>
                <a:outerShdw blurRad="127000" dist="50800" dir="5400000" algn="ctr" rotWithShape="0">
                  <a:schemeClr val="bg1"/>
                </a:outerShdw>
              </a:effectLst>
            </a:endParaRP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ELFIN A’s ion &amp; electron data: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   6/29/2022 – 9/17/2022</a:t>
            </a:r>
          </a:p>
          <a:p>
            <a:pPr marL="0" indent="0">
              <a:buNone/>
            </a:pPr>
            <a:endParaRPr lang="en-US" sz="2400" dirty="0">
              <a:effectLst>
                <a:outerShdw blurRad="127000" dist="50800" dir="5400000" algn="ctr" rotWithShape="0">
                  <a:schemeClr val="bg1"/>
                </a:outerShdw>
              </a:effectLst>
            </a:endParaRP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ELFIN B’s ion &amp; electron data:</a:t>
            </a:r>
          </a:p>
          <a:p>
            <a:pPr marL="0" indent="0">
              <a:buNone/>
            </a:pPr>
            <a:r>
              <a:rPr lang="en-US" sz="2400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   7/06/2022 – 9/30/2022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C9358E-DF49-56E0-FF25-F29999545794}"/>
              </a:ext>
            </a:extLst>
          </p:cNvPr>
          <p:cNvSpPr txBox="1">
            <a:spLocks/>
          </p:cNvSpPr>
          <p:nvPr/>
        </p:nvSpPr>
        <p:spPr>
          <a:xfrm>
            <a:off x="8364089" y="5598938"/>
            <a:ext cx="3370710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“ELECTRON LOSSES AND FIELDS INVESTIGATION”, UCLA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3275-EE24-503C-3C5F-F7D1044A588F}"/>
              </a:ext>
            </a:extLst>
          </p:cNvPr>
          <p:cNvSpPr txBox="1"/>
          <p:nvPr/>
        </p:nvSpPr>
        <p:spPr>
          <a:xfrm>
            <a:off x="3517298" y="27174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800" dirty="0">
              <a:effectLst>
                <a:outerShdw blurRad="1270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72B435-7D87-A36A-BBB8-95375BC80F87}"/>
              </a:ext>
            </a:extLst>
          </p:cNvPr>
          <p:cNvSpPr/>
          <p:nvPr/>
        </p:nvSpPr>
        <p:spPr>
          <a:xfrm>
            <a:off x="5773482" y="4007917"/>
            <a:ext cx="3109771" cy="19289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studied two geomagnetic storms between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2022-07-06 to 2022-07-09,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2022-07-18 to 2022-07-20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FC10E-3F9A-E18E-DFC7-0A7508845794}"/>
              </a:ext>
            </a:extLst>
          </p:cNvPr>
          <p:cNvCxnSpPr/>
          <p:nvPr/>
        </p:nvCxnSpPr>
        <p:spPr>
          <a:xfrm>
            <a:off x="4916129" y="4532671"/>
            <a:ext cx="1376516" cy="7079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96FD3-AA62-EB9E-DB16-7BB3562193F1}"/>
              </a:ext>
            </a:extLst>
          </p:cNvPr>
          <p:cNvCxnSpPr>
            <a:cxnSpLocks/>
          </p:cNvCxnSpPr>
          <p:nvPr/>
        </p:nvCxnSpPr>
        <p:spPr>
          <a:xfrm flipV="1">
            <a:off x="4939481" y="5240594"/>
            <a:ext cx="1353164" cy="6452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4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68E9-EF03-B711-E6DB-EC088BA1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B5AC9-FBE8-4A25-6978-4817BAF55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9603"/>
            <a:ext cx="10515600" cy="7673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for ions and electrons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5AC6B58-5DC4-F1D8-FC66-AB9607A4E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4" y="1690688"/>
            <a:ext cx="10840491" cy="371891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0D1CB2-C7E4-897C-AEC6-811AB0DAFE59}"/>
              </a:ext>
            </a:extLst>
          </p:cNvPr>
          <p:cNvSpPr txBox="1">
            <a:spLocks/>
          </p:cNvSpPr>
          <p:nvPr/>
        </p:nvSpPr>
        <p:spPr>
          <a:xfrm>
            <a:off x="8821290" y="6571129"/>
            <a:ext cx="3370710" cy="28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“Instruments”, UCLA</a:t>
            </a:r>
          </a:p>
        </p:txBody>
      </p:sp>
    </p:spTree>
    <p:extLst>
      <p:ext uri="{BB962C8B-B14F-4D97-AF65-F5344CB8AC3E}">
        <p14:creationId xmlns:p14="http://schemas.microsoft.com/office/powerpoint/2010/main" val="49902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B1F2-FC2E-EBEB-B973-ED874D22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ELFIN’s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40DD-C0DD-BE31-617D-11AAED67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450 km altitude</a:t>
            </a:r>
          </a:p>
          <a:p>
            <a:endParaRPr lang="en-US" dirty="0"/>
          </a:p>
          <a:p>
            <a:r>
              <a:rPr lang="en-US" dirty="0"/>
              <a:t>Period of 91.43 minutes</a:t>
            </a:r>
          </a:p>
          <a:p>
            <a:pPr marL="0" indent="0">
              <a:buNone/>
            </a:pPr>
            <a:r>
              <a:rPr lang="en-US" sz="2000" dirty="0"/>
              <a:t>	91 minutes and 26 seconds</a:t>
            </a:r>
          </a:p>
          <a:p>
            <a:pPr marL="0" indent="0">
              <a:buNone/>
            </a:pPr>
            <a:r>
              <a:rPr lang="en-US" sz="2000" dirty="0"/>
              <a:t>	(roughly 15 times per day)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Polar ~93° inclination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AE6BDCC-AF22-E7B2-A419-3A6EF08ABDE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7" t="68101" r="331" b="660"/>
          <a:stretch/>
        </p:blipFill>
        <p:spPr bwMode="auto">
          <a:xfrm>
            <a:off x="7041132" y="0"/>
            <a:ext cx="500200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ED8057-01A9-697D-523A-403D8B689FF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8"/>
          <a:stretch/>
        </p:blipFill>
        <p:spPr bwMode="auto">
          <a:xfrm>
            <a:off x="5065059" y="2977240"/>
            <a:ext cx="3714749" cy="38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CCF995-8A3E-B11E-3C9E-8F66124BA327}"/>
              </a:ext>
            </a:extLst>
          </p:cNvPr>
          <p:cNvSpPr txBox="1"/>
          <p:nvPr/>
        </p:nvSpPr>
        <p:spPr>
          <a:xfrm>
            <a:off x="4970166" y="566241"/>
            <a:ext cx="4141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Solar Magnetic (SM) Position</a:t>
            </a:r>
          </a:p>
        </p:txBody>
      </p:sp>
    </p:spTree>
    <p:extLst>
      <p:ext uri="{BB962C8B-B14F-4D97-AF65-F5344CB8AC3E}">
        <p14:creationId xmlns:p14="http://schemas.microsoft.com/office/powerpoint/2010/main" val="8970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D8E6-0ACB-E32A-2C80-BA8C1D3CB0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Project goal?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96A1E6-9A3B-743E-53A8-5A1CC3ED8B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- Produce spectrograms like journals’ figures of the particles at flux tubes during geomagnetic storms</a:t>
            </a:r>
          </a:p>
          <a:p>
            <a:pPr marL="0" indent="0">
              <a:buNone/>
            </a:pPr>
            <a:endParaRPr lang="en-US" dirty="0">
              <a:effectLst>
                <a:outerShdw blurRad="127000" dist="50800" dir="5400000" algn="ctr" rotWithShape="0">
                  <a:schemeClr val="bg1"/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- Compare observational data to</a:t>
            </a: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  the Comprehensive Inner</a:t>
            </a: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  Magnetosphere-ionosphere </a:t>
            </a:r>
          </a:p>
          <a:p>
            <a:pPr marL="0" indent="0">
              <a:buNone/>
            </a:pPr>
            <a:r>
              <a:rPr lang="en-US" dirty="0">
                <a:effectLst>
                  <a:outerShdw blurRad="127000" dist="50800" dir="5400000" algn="ctr" rotWithShape="0">
                    <a:schemeClr val="bg1"/>
                  </a:outerShdw>
                </a:effectLst>
              </a:rPr>
              <a:t>  (CIMI) model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B298F89-86E4-5F09-933C-1C9E83838117}"/>
              </a:ext>
            </a:extLst>
          </p:cNvPr>
          <p:cNvSpPr txBox="1">
            <a:spLocks/>
          </p:cNvSpPr>
          <p:nvPr/>
        </p:nvSpPr>
        <p:spPr>
          <a:xfrm>
            <a:off x="924560" y="6603999"/>
            <a:ext cx="11267440" cy="254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Fok, M.-C., N. Y.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Buzulukova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, S.-H. Chen, A. Glocer, T. Nagai, P.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Valek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, and J. D. Perez (2014), The Comprehensive Inner Magnetosphere-Ionosphere Model, J.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</a:rPr>
              <a:t>Geophys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. Res. Space Physics, 119, 7522–7540, doi:10.1002/2014JA020239.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48D312-2115-9824-2C42-417C27F3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80" y="2336800"/>
            <a:ext cx="4161749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6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D6C8-E190-2026-95ED-5C1280D4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Storms Galore </a:t>
            </a:r>
            <a:r>
              <a:rPr lang="en-US" sz="2000" dirty="0"/>
              <a:t>(Disturbance storm time index)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A74825-F7AF-E35C-8EAF-979FCEE82AC7}"/>
              </a:ext>
            </a:extLst>
          </p:cNvPr>
          <p:cNvGrpSpPr/>
          <p:nvPr/>
        </p:nvGrpSpPr>
        <p:grpSpPr>
          <a:xfrm>
            <a:off x="962778" y="1329272"/>
            <a:ext cx="10266444" cy="3121554"/>
            <a:chOff x="962778" y="1329272"/>
            <a:chExt cx="10266444" cy="312155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1A1F036-05F5-99A5-ED5F-5ED7B2EB2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78" y="1329272"/>
              <a:ext cx="10266444" cy="3121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CD4C03-75E2-47FA-FA5C-2C8F7CD9447C}"/>
                </a:ext>
              </a:extLst>
            </p:cNvPr>
            <p:cNvSpPr/>
            <p:nvPr/>
          </p:nvSpPr>
          <p:spPr>
            <a:xfrm>
              <a:off x="6678707" y="1775012"/>
              <a:ext cx="912158" cy="2117444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effectLst>
              <a:reflection stA="0" endPos="65000" dist="50800" dir="5400000" sy="-100000" algn="bl" rotWithShape="0"/>
              <a:softEdge rad="127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63001-60F7-ED72-E916-B1F422AE3180}"/>
              </a:ext>
            </a:extLst>
          </p:cNvPr>
          <p:cNvGrpSpPr/>
          <p:nvPr/>
        </p:nvGrpSpPr>
        <p:grpSpPr>
          <a:xfrm>
            <a:off x="838200" y="4304722"/>
            <a:ext cx="10432490" cy="2553278"/>
            <a:chOff x="838200" y="4304722"/>
            <a:chExt cx="10432490" cy="25532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0689FF-9FCF-97B3-43C4-5724BC8A8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532"/>
            <a:stretch/>
          </p:blipFill>
          <p:spPr>
            <a:xfrm>
              <a:off x="838200" y="5443123"/>
              <a:ext cx="10432490" cy="141487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E7741-CA2E-8FC1-F14C-F823220C2D9F}"/>
                </a:ext>
              </a:extLst>
            </p:cNvPr>
            <p:cNvSpPr/>
            <p:nvPr/>
          </p:nvSpPr>
          <p:spPr>
            <a:xfrm>
              <a:off x="921223" y="6070219"/>
              <a:ext cx="10171947" cy="634621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effectLst>
              <a:reflection stA="0" endPos="65000" dist="50800" dir="5400000" sy="-100000" algn="bl" rotWithShape="0"/>
              <a:softEdge rad="127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CBD9C7-92D9-1EB7-D75C-AE2E0CFA3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8950"/>
            <a:stretch/>
          </p:blipFill>
          <p:spPr>
            <a:xfrm>
              <a:off x="838200" y="4304722"/>
              <a:ext cx="10432490" cy="132556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E8C468-5AD0-B996-83F0-464EAC5E5D50}"/>
              </a:ext>
            </a:extLst>
          </p:cNvPr>
          <p:cNvSpPr txBox="1"/>
          <p:nvPr/>
        </p:nvSpPr>
        <p:spPr>
          <a:xfrm>
            <a:off x="8437617" y="520773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 = B</a:t>
            </a:r>
            <a:r>
              <a:rPr lang="en-US" sz="4800" baseline="-25000" dirty="0"/>
              <a:t>0</a:t>
            </a:r>
            <a:r>
              <a:rPr lang="en-US" sz="4800" dirty="0"/>
              <a:t> + </a:t>
            </a:r>
            <a:r>
              <a:rPr lang="en-US" sz="4800" dirty="0">
                <a:highlight>
                  <a:srgbClr val="FFFF00"/>
                </a:highlight>
              </a:rPr>
              <a:t>∆B</a:t>
            </a:r>
          </a:p>
        </p:txBody>
      </p:sp>
    </p:spTree>
    <p:extLst>
      <p:ext uri="{BB962C8B-B14F-4D97-AF65-F5344CB8AC3E}">
        <p14:creationId xmlns:p14="http://schemas.microsoft.com/office/powerpoint/2010/main" val="19629751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DC954D43-C3A8-0C49-A1A5-16D0EC9F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5008" r="2520" b="11856"/>
          <a:stretch/>
        </p:blipFill>
        <p:spPr>
          <a:xfrm>
            <a:off x="914644" y="992720"/>
            <a:ext cx="10803209" cy="553571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DD7249-EF96-4141-4802-84BD28D956FF}"/>
              </a:ext>
            </a:extLst>
          </p:cNvPr>
          <p:cNvSpPr txBox="1">
            <a:spLocks/>
          </p:cNvSpPr>
          <p:nvPr/>
        </p:nvSpPr>
        <p:spPr>
          <a:xfrm>
            <a:off x="10024409" y="0"/>
            <a:ext cx="2167591" cy="286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Energetic Particle Detector for electrons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CAD32-A36D-9099-1C53-81CF00973E7C}"/>
              </a:ext>
            </a:extLst>
          </p:cNvPr>
          <p:cNvSpPr txBox="1"/>
          <p:nvPr/>
        </p:nvSpPr>
        <p:spPr>
          <a:xfrm rot="5400000">
            <a:off x="11565758" y="1388900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8C117-3EF0-7EA7-5B5B-FCBB57DC50AD}"/>
              </a:ext>
            </a:extLst>
          </p:cNvPr>
          <p:cNvSpPr txBox="1"/>
          <p:nvPr/>
        </p:nvSpPr>
        <p:spPr>
          <a:xfrm rot="5400000">
            <a:off x="11565758" y="2427592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05EC4-66D3-4C9F-C5F4-EB3131F67F63}"/>
              </a:ext>
            </a:extLst>
          </p:cNvPr>
          <p:cNvSpPr txBox="1"/>
          <p:nvPr/>
        </p:nvSpPr>
        <p:spPr>
          <a:xfrm rot="5400000">
            <a:off x="11565741" y="3466284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1B4EC"/>
                </a:solidFill>
              </a:rPr>
              <a:t>e-flux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E92A-194A-64AE-B123-E15AD7EAF3AB}"/>
              </a:ext>
            </a:extLst>
          </p:cNvPr>
          <p:cNvSpPr txBox="1"/>
          <p:nvPr/>
        </p:nvSpPr>
        <p:spPr>
          <a:xfrm rot="5400000">
            <a:off x="11565741" y="4504976"/>
            <a:ext cx="7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450C8-E960-AF11-795A-1653B08E7785}"/>
              </a:ext>
            </a:extLst>
          </p:cNvPr>
          <p:cNvSpPr txBox="1"/>
          <p:nvPr/>
        </p:nvSpPr>
        <p:spPr>
          <a:xfrm>
            <a:off x="-91705" y="567091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MLAT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99060-F468-7853-2CF9-71503FC7DD00}"/>
              </a:ext>
            </a:extLst>
          </p:cNvPr>
          <p:cNvSpPr txBox="1"/>
          <p:nvPr/>
        </p:nvSpPr>
        <p:spPr>
          <a:xfrm>
            <a:off x="811139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00:00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CBDC90-6ACE-F843-AFB0-23A9C9C348FE}"/>
              </a:ext>
            </a:extLst>
          </p:cNvPr>
          <p:cNvSpPr txBox="1"/>
          <p:nvPr/>
        </p:nvSpPr>
        <p:spPr>
          <a:xfrm>
            <a:off x="2459076" y="6479705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04:00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E7FA8-53E1-9E28-AD65-26148538D6B1}"/>
              </a:ext>
            </a:extLst>
          </p:cNvPr>
          <p:cNvSpPr txBox="1"/>
          <p:nvPr/>
        </p:nvSpPr>
        <p:spPr>
          <a:xfrm>
            <a:off x="4128895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08:00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DD8CCE-0AB4-FD97-6108-CA836025B6CE}"/>
              </a:ext>
            </a:extLst>
          </p:cNvPr>
          <p:cNvSpPr txBox="1"/>
          <p:nvPr/>
        </p:nvSpPr>
        <p:spPr>
          <a:xfrm>
            <a:off x="5872572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12:00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74E400-864A-FFF4-6E0C-C2E17E2C6990}"/>
              </a:ext>
            </a:extLst>
          </p:cNvPr>
          <p:cNvSpPr txBox="1"/>
          <p:nvPr/>
        </p:nvSpPr>
        <p:spPr>
          <a:xfrm>
            <a:off x="9270442" y="6473314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20:00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B7417-DEDB-6731-9E42-7AAB3C8B3E79}"/>
              </a:ext>
            </a:extLst>
          </p:cNvPr>
          <p:cNvSpPr txBox="1"/>
          <p:nvPr/>
        </p:nvSpPr>
        <p:spPr>
          <a:xfrm>
            <a:off x="7574648" y="6490318"/>
            <a:ext cx="88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16:00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801645-B2EA-4BC4-CF82-6FF5B2B37554}"/>
              </a:ext>
            </a:extLst>
          </p:cNvPr>
          <p:cNvSpPr txBox="1"/>
          <p:nvPr/>
        </p:nvSpPr>
        <p:spPr>
          <a:xfrm>
            <a:off x="-91705" y="6457307"/>
            <a:ext cx="1265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UT</a:t>
            </a:r>
            <a:endParaRPr lang="en-US" sz="1100" dirty="0">
              <a:solidFill>
                <a:srgbClr val="01B4E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BB035-2514-F78B-5E4D-D6348DC951FC}"/>
              </a:ext>
            </a:extLst>
          </p:cNvPr>
          <p:cNvSpPr txBox="1"/>
          <p:nvPr/>
        </p:nvSpPr>
        <p:spPr>
          <a:xfrm>
            <a:off x="-147217" y="1248334"/>
            <a:ext cx="140203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OMNI</a:t>
            </a:r>
          </a:p>
          <a:p>
            <a:pPr algn="ctr"/>
            <a:r>
              <a:rPr lang="en-US" sz="1050" dirty="0">
                <a:solidFill>
                  <a:srgbClr val="01B4EC"/>
                </a:solidFill>
              </a:rPr>
              <a:t>keV/(cm</a:t>
            </a:r>
            <a:r>
              <a:rPr lang="en-US" sz="1050" baseline="30000" dirty="0">
                <a:solidFill>
                  <a:srgbClr val="01B4EC"/>
                </a:solidFill>
              </a:rPr>
              <a:t>2</a:t>
            </a:r>
            <a:r>
              <a:rPr lang="en-US" sz="1050" dirty="0">
                <a:solidFill>
                  <a:srgbClr val="01B4EC"/>
                </a:solidFill>
              </a:rPr>
              <a:t>/</a:t>
            </a:r>
            <a:r>
              <a:rPr lang="en-US" sz="1050" dirty="0" err="1">
                <a:solidFill>
                  <a:srgbClr val="01B4EC"/>
                </a:solidFill>
              </a:rPr>
              <a:t>sr</a:t>
            </a:r>
            <a:r>
              <a:rPr lang="en-US" sz="1050" dirty="0">
                <a:solidFill>
                  <a:srgbClr val="01B4EC"/>
                </a:solidFill>
              </a:rPr>
              <a:t>/s/MeV)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B8A59-6DFE-D42A-6760-3EB35BD676BC}"/>
              </a:ext>
            </a:extLst>
          </p:cNvPr>
          <p:cNvSpPr txBox="1"/>
          <p:nvPr/>
        </p:nvSpPr>
        <p:spPr>
          <a:xfrm>
            <a:off x="-91704" y="2314213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E3FB7-FDB3-3D97-54B2-EF60A2E8A124}"/>
              </a:ext>
            </a:extLst>
          </p:cNvPr>
          <p:cNvSpPr txBox="1"/>
          <p:nvPr/>
        </p:nvSpPr>
        <p:spPr>
          <a:xfrm>
            <a:off x="-91704" y="3350029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357BD-E307-FC80-CF5C-043EDB52BA30}"/>
              </a:ext>
            </a:extLst>
          </p:cNvPr>
          <p:cNvSpPr txBox="1"/>
          <p:nvPr/>
        </p:nvSpPr>
        <p:spPr>
          <a:xfrm>
            <a:off x="-91705" y="4391597"/>
            <a:ext cx="12659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B4EC"/>
                </a:solidFill>
              </a:rPr>
              <a:t>J</a:t>
            </a:r>
            <a:r>
              <a:rPr lang="en-US" sz="2000" baseline="-25000" dirty="0">
                <a:solidFill>
                  <a:srgbClr val="01B4EC"/>
                </a:solidFill>
              </a:rPr>
              <a:t>prec </a:t>
            </a:r>
            <a:r>
              <a:rPr lang="en-US" sz="2000" dirty="0">
                <a:solidFill>
                  <a:srgbClr val="01B4EC"/>
                </a:solidFill>
              </a:rPr>
              <a:t>/ J</a:t>
            </a:r>
            <a:r>
              <a:rPr lang="en-US" sz="2000" baseline="-25000" dirty="0">
                <a:solidFill>
                  <a:srgbClr val="01B4EC"/>
                </a:solidFill>
              </a:rPr>
              <a:t>ꓕ</a:t>
            </a:r>
          </a:p>
          <a:p>
            <a:pPr algn="ctr"/>
            <a:r>
              <a:rPr lang="pt-BR" sz="1000" dirty="0">
                <a:solidFill>
                  <a:srgbClr val="01B4EC"/>
                </a:solidFill>
              </a:rPr>
              <a:t>keV/(cm</a:t>
            </a:r>
            <a:r>
              <a:rPr lang="pt-BR" sz="1000" baseline="30000" dirty="0">
                <a:solidFill>
                  <a:srgbClr val="01B4EC"/>
                </a:solidFill>
              </a:rPr>
              <a:t>2</a:t>
            </a:r>
            <a:r>
              <a:rPr lang="pt-BR" sz="1000" dirty="0">
                <a:solidFill>
                  <a:srgbClr val="01B4EC"/>
                </a:solidFill>
              </a:rPr>
              <a:t>/sr/s/MeV)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713716-76D2-6FA5-03B9-EB0E2219DC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7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7/18/2022 </a:t>
            </a:r>
            <a:r>
              <a:rPr lang="en-US" sz="2400" dirty="0"/>
              <a:t>(24hr)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1CFF5-A354-2D24-FA90-984CC6A4B889}"/>
              </a:ext>
            </a:extLst>
          </p:cNvPr>
          <p:cNvSpPr txBox="1"/>
          <p:nvPr/>
        </p:nvSpPr>
        <p:spPr>
          <a:xfrm>
            <a:off x="3092347" y="620996"/>
            <a:ext cx="6007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1B4EC"/>
                </a:solidFill>
              </a:rPr>
              <a:t>ELFIN-A, Electron-Flux, alt=348km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4427-4B25-0026-6FDA-65AAAB9BAC24}"/>
              </a:ext>
            </a:extLst>
          </p:cNvPr>
          <p:cNvSpPr txBox="1"/>
          <p:nvPr/>
        </p:nvSpPr>
        <p:spPr>
          <a:xfrm>
            <a:off x="-58858" y="5199222"/>
            <a:ext cx="1265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1B4EC"/>
                </a:solidFill>
              </a:rPr>
              <a:t>Sun / Shadow</a:t>
            </a:r>
            <a:endParaRPr lang="en-US" sz="900" dirty="0">
              <a:solidFill>
                <a:srgbClr val="01B4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44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8028</TotalTime>
  <Words>1283</Words>
  <Application>Microsoft Macintosh PowerPoint</Application>
  <PresentationFormat>Widescreen</PresentationFormat>
  <Paragraphs>304</Paragraphs>
  <Slides>19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ELFIN Mission</vt:lpstr>
      <vt:lpstr>PowerPoint Presentation</vt:lpstr>
      <vt:lpstr>PowerPoint Presentation</vt:lpstr>
      <vt:lpstr>PowerPoint Presentation</vt:lpstr>
      <vt:lpstr>Instruments</vt:lpstr>
      <vt:lpstr>ELFIN’s Orbit</vt:lpstr>
      <vt:lpstr>PowerPoint Presentation</vt:lpstr>
      <vt:lpstr>Storms Galore (Disturbance storm time index)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Acknowledgements</vt:lpstr>
      <vt:lpstr>PowerPoint Presentation</vt:lpstr>
      <vt:lpstr>PowerPoint Presentation</vt:lpstr>
      <vt:lpstr>PowerPoint Presentation</vt:lpstr>
      <vt:lpstr>PowerPoint Presentation</vt:lpstr>
    </vt:vector>
  </TitlesOfParts>
  <Company>NASA OCIO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ELFIN Mission</dc:title>
  <dc:creator>Chen, Kai (GSFC-6730)[Intern]</dc:creator>
  <cp:lastModifiedBy>Kai Chen</cp:lastModifiedBy>
  <cp:revision>203</cp:revision>
  <dcterms:created xsi:type="dcterms:W3CDTF">2024-07-10T15:42:38Z</dcterms:created>
  <dcterms:modified xsi:type="dcterms:W3CDTF">2024-08-07T15:23:21Z</dcterms:modified>
</cp:coreProperties>
</file>